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9"/>
  </p:notesMasterIdLst>
  <p:sldIdLst>
    <p:sldId id="257" r:id="rId5"/>
    <p:sldId id="263" r:id="rId6"/>
    <p:sldId id="1371" r:id="rId7"/>
    <p:sldId id="1339" r:id="rId8"/>
    <p:sldId id="1428" r:id="rId9"/>
    <p:sldId id="1434" r:id="rId10"/>
    <p:sldId id="1405" r:id="rId11"/>
    <p:sldId id="1433" r:id="rId12"/>
    <p:sldId id="1429" r:id="rId13"/>
    <p:sldId id="1431" r:id="rId14"/>
    <p:sldId id="1430" r:id="rId15"/>
    <p:sldId id="1406" r:id="rId16"/>
    <p:sldId id="1432" r:id="rId17"/>
    <p:sldId id="14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antha Gilbert" initials="SG" lastIdx="6" clrIdx="6">
    <p:extLst>
      <p:ext uri="{19B8F6BF-5375-455C-9EA6-DF929625EA0E}">
        <p15:presenceInfo xmlns:p15="http://schemas.microsoft.com/office/powerpoint/2012/main" userId="S::Samantha@algpolling.com::bdcc84ad-59c1-46a0-8fb7-2d81b36d5cc4" providerId="AD"/>
      </p:ext>
    </p:extLst>
  </p:cmAuthor>
  <p:cmAuthor id="1" name="Katie Herbert" initials="KH" lastIdx="5" clrIdx="0">
    <p:extLst>
      <p:ext uri="{19B8F6BF-5375-455C-9EA6-DF929625EA0E}">
        <p15:presenceInfo xmlns:p15="http://schemas.microsoft.com/office/powerpoint/2012/main" userId="Katie Herbert" providerId="None"/>
      </p:ext>
    </p:extLst>
  </p:cmAuthor>
  <p:cmAuthor id="2" name="Molly Murphy" initials="MM" lastIdx="13" clrIdx="1">
    <p:extLst>
      <p:ext uri="{19B8F6BF-5375-455C-9EA6-DF929625EA0E}">
        <p15:presenceInfo xmlns:p15="http://schemas.microsoft.com/office/powerpoint/2012/main" userId="Molly Murphy" providerId="None"/>
      </p:ext>
    </p:extLst>
  </p:cmAuthor>
  <p:cmAuthor id="3" name="Sam Willoughby" initials="SW" lastIdx="32" clrIdx="2">
    <p:extLst>
      <p:ext uri="{19B8F6BF-5375-455C-9EA6-DF929625EA0E}">
        <p15:presenceInfo xmlns:p15="http://schemas.microsoft.com/office/powerpoint/2012/main" userId="S::sam@algpolling.com::b932209a-a0b5-4f88-ae57-8aff6f9b02db" providerId="AD"/>
      </p:ext>
    </p:extLst>
  </p:cmAuthor>
  <p:cmAuthor id="4" name="Ben Lenet" initials="BL" lastIdx="7" clrIdx="3">
    <p:extLst>
      <p:ext uri="{19B8F6BF-5375-455C-9EA6-DF929625EA0E}">
        <p15:presenceInfo xmlns:p15="http://schemas.microsoft.com/office/powerpoint/2012/main" userId="S::ben@algpolling.com::d24589f5-5bef-43ba-96a0-48863b1b33f8" providerId="AD"/>
      </p:ext>
    </p:extLst>
  </p:cmAuthor>
  <p:cmAuthor id="5" name="Brian Stryker" initials="BS" lastIdx="20" clrIdx="4">
    <p:extLst>
      <p:ext uri="{19B8F6BF-5375-455C-9EA6-DF929625EA0E}">
        <p15:presenceInfo xmlns:p15="http://schemas.microsoft.com/office/powerpoint/2012/main" userId="S::brian@algpolling.com::59a10f15-9350-429d-b69d-4591b850280f" providerId="AD"/>
      </p:ext>
    </p:extLst>
  </p:cmAuthor>
  <p:cmAuthor id="6" name="Madeline Conway" initials="MC" lastIdx="7" clrIdx="5">
    <p:extLst>
      <p:ext uri="{19B8F6BF-5375-455C-9EA6-DF929625EA0E}">
        <p15:presenceInfo xmlns:p15="http://schemas.microsoft.com/office/powerpoint/2012/main" userId="S::madeline@algpolling.com::8d1a5b7d-68f3-48ae-89b0-1a233a2e8f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6E6D0"/>
    <a:srgbClr val="C2E5CD"/>
    <a:srgbClr val="81CA95"/>
    <a:srgbClr val="63BE7B"/>
    <a:srgbClr val="F2F8F6"/>
    <a:srgbClr val="CAE8D4"/>
    <a:srgbClr val="DFF1E6"/>
    <a:srgbClr val="EAF5F0"/>
    <a:srgbClr val="FBF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C72F9-D05D-6541-8AD9-4812C94D34C9}" v="1" dt="2021-08-12T17:38:05.685"/>
    <p1510:client id="{E85A15DE-D15B-B7D8-2BE6-BB39BDC65B1F}" v="4" dt="2021-08-12T17:36:50.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9" autoAdjust="0"/>
    <p:restoredTop sz="94694"/>
  </p:normalViewPr>
  <p:slideViewPr>
    <p:cSldViewPr snapToGrid="0">
      <p:cViewPr varScale="1">
        <p:scale>
          <a:sx n="119" d="100"/>
          <a:sy n="119"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 Crawford Joenler" userId="S::liza@sevenletter.com::096b8650-af2a-4333-9de9-03e642dcc126" providerId="AD" clId="Web-{E85A15DE-D15B-B7D8-2BE6-BB39BDC65B1F}"/>
    <pc:docChg chg="delSld modSld">
      <pc:chgData name="Liza Crawford Joenler" userId="S::liza@sevenletter.com::096b8650-af2a-4333-9de9-03e642dcc126" providerId="AD" clId="Web-{E85A15DE-D15B-B7D8-2BE6-BB39BDC65B1F}" dt="2021-08-12T17:36:50.993" v="2"/>
      <pc:docMkLst>
        <pc:docMk/>
      </pc:docMkLst>
      <pc:sldChg chg="del">
        <pc:chgData name="Liza Crawford Joenler" userId="S::liza@sevenletter.com::096b8650-af2a-4333-9de9-03e642dcc126" providerId="AD" clId="Web-{E85A15DE-D15B-B7D8-2BE6-BB39BDC65B1F}" dt="2021-08-12T17:36:42.602" v="0"/>
        <pc:sldMkLst>
          <pc:docMk/>
          <pc:sldMk cId="3860816539" sldId="257"/>
        </pc:sldMkLst>
      </pc:sldChg>
      <pc:sldChg chg="addSp delSp modSp">
        <pc:chgData name="Liza Crawford Joenler" userId="S::liza@sevenletter.com::096b8650-af2a-4333-9de9-03e642dcc126" providerId="AD" clId="Web-{E85A15DE-D15B-B7D8-2BE6-BB39BDC65B1F}" dt="2021-08-12T17:36:50.993" v="2"/>
        <pc:sldMkLst>
          <pc:docMk/>
          <pc:sldMk cId="3044600334" sldId="263"/>
        </pc:sldMkLst>
        <pc:picChg chg="add del mod">
          <ac:chgData name="Liza Crawford Joenler" userId="S::liza@sevenletter.com::096b8650-af2a-4333-9de9-03e642dcc126" providerId="AD" clId="Web-{E85A15DE-D15B-B7D8-2BE6-BB39BDC65B1F}" dt="2021-08-12T17:36:50.993" v="2"/>
          <ac:picMkLst>
            <pc:docMk/>
            <pc:sldMk cId="3044600334" sldId="263"/>
            <ac:picMk id="36" creationId="{B9FB7669-2746-4128-B429-E1C03B298269}"/>
          </ac:picMkLst>
        </pc:picChg>
      </pc:sldChg>
    </pc:docChg>
  </pc:docChgLst>
  <pc:docChgLst>
    <pc:chgData name="Liza Crawford Joenler" userId="096b8650-af2a-4333-9de9-03e642dcc126" providerId="ADAL" clId="{394C72F9-D05D-6541-8AD9-4812C94D34C9}"/>
    <pc:docChg chg="addSld modSld sldOrd">
      <pc:chgData name="Liza Crawford Joenler" userId="096b8650-af2a-4333-9de9-03e642dcc126" providerId="ADAL" clId="{394C72F9-D05D-6541-8AD9-4812C94D34C9}" dt="2021-08-12T17:38:11.051" v="1" actId="20578"/>
      <pc:docMkLst>
        <pc:docMk/>
      </pc:docMkLst>
      <pc:sldChg chg="add ord setBg">
        <pc:chgData name="Liza Crawford Joenler" userId="096b8650-af2a-4333-9de9-03e642dcc126" providerId="ADAL" clId="{394C72F9-D05D-6541-8AD9-4812C94D34C9}" dt="2021-08-12T17:38:11.051" v="1" actId="20578"/>
        <pc:sldMkLst>
          <pc:docMk/>
          <pc:sldMk cId="3860816539" sldId="2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34507528664177E-2"/>
          <c:y val="4.9785824670093931E-2"/>
          <c:w val="0.92117025387748119"/>
          <c:h val="0.64725007692334291"/>
        </c:manualLayout>
      </c:layout>
      <c:barChart>
        <c:barDir val="col"/>
        <c:grouping val="stacked"/>
        <c:varyColors val="0"/>
        <c:ser>
          <c:idx val="0"/>
          <c:order val="0"/>
          <c:tx>
            <c:strRef>
              <c:f>Sheet1!$B$1</c:f>
              <c:strCache>
                <c:ptCount val="1"/>
                <c:pt idx="0">
                  <c:v>Very</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7D8-4EEF-99F0-1FCC9CFB20A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27D8-4EEF-99F0-1FCC9CFB20AA}"/>
              </c:ext>
            </c:extLst>
          </c:dPt>
          <c:dLbls>
            <c:dLbl>
              <c:idx val="1"/>
              <c:layout>
                <c:manualLayout>
                  <c:x val="0"/>
                  <c:y val="-1.6923999737250704E-2"/>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D8-4EEF-99F0-1FCC9CFB20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c:v>
                </c:pt>
                <c:pt idx="1">
                  <c:v>-</c:v>
                </c:pt>
                <c:pt idx="2">
                  <c:v>MB+</c:v>
                </c:pt>
                <c:pt idx="3">
                  <c:v>+</c:v>
                </c:pt>
              </c:strCache>
            </c:strRef>
          </c:cat>
          <c:val>
            <c:numRef>
              <c:f>Sheet1!$B$2:$B$5</c:f>
              <c:numCache>
                <c:formatCode>General</c:formatCode>
                <c:ptCount val="4"/>
                <c:pt idx="0">
                  <c:v>44</c:v>
                </c:pt>
                <c:pt idx="1">
                  <c:v>4</c:v>
                </c:pt>
                <c:pt idx="2">
                  <c:v>31</c:v>
                </c:pt>
                <c:pt idx="3">
                  <c:v>23</c:v>
                </c:pt>
              </c:numCache>
            </c:numRef>
          </c:val>
          <c:extLst>
            <c:ext xmlns:c16="http://schemas.microsoft.com/office/drawing/2014/chart" uri="{C3380CC4-5D6E-409C-BE32-E72D297353CC}">
              <c16:uniqueId val="{00000006-27D8-4EEF-99F0-1FCC9CFB20AA}"/>
            </c:ext>
          </c:extLst>
        </c:ser>
        <c:ser>
          <c:idx val="1"/>
          <c:order val="1"/>
          <c:tx>
            <c:strRef>
              <c:f>Sheet1!$C$1</c:f>
              <c:strCache>
                <c:ptCount val="1"/>
                <c:pt idx="0">
                  <c:v>Somewhat</c:v>
                </c:pt>
              </c:strCache>
            </c:strRef>
          </c:tx>
          <c:spPr>
            <a:solidFill>
              <a:schemeClr val="accent6"/>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27D8-4EEF-99F0-1FCC9CFB20A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27D8-4EEF-99F0-1FCC9CFB20AA}"/>
              </c:ext>
            </c:extLst>
          </c:dPt>
          <c:cat>
            <c:strRef>
              <c:f>Sheet1!$A$2:$A$5</c:f>
              <c:strCache>
                <c:ptCount val="4"/>
                <c:pt idx="0">
                  <c:v>P+</c:v>
                </c:pt>
                <c:pt idx="1">
                  <c:v>-</c:v>
                </c:pt>
                <c:pt idx="2">
                  <c:v>MB+</c:v>
                </c:pt>
                <c:pt idx="3">
                  <c:v>+</c:v>
                </c:pt>
              </c:strCache>
            </c:strRef>
          </c:cat>
          <c:val>
            <c:numRef>
              <c:f>Sheet1!$C$2:$C$5</c:f>
              <c:numCache>
                <c:formatCode>General</c:formatCode>
                <c:ptCount val="4"/>
                <c:pt idx="0">
                  <c:v>33</c:v>
                </c:pt>
                <c:pt idx="1">
                  <c:v>12</c:v>
                </c:pt>
                <c:pt idx="2">
                  <c:v>25</c:v>
                </c:pt>
                <c:pt idx="3">
                  <c:v>17</c:v>
                </c:pt>
              </c:numCache>
            </c:numRef>
          </c:val>
          <c:extLst>
            <c:ext xmlns:c16="http://schemas.microsoft.com/office/drawing/2014/chart" uri="{C3380CC4-5D6E-409C-BE32-E72D297353CC}">
              <c16:uniqueId val="{0000000D-27D8-4EEF-99F0-1FCC9CFB20AA}"/>
            </c:ext>
          </c:extLst>
        </c:ser>
        <c:dLbls>
          <c:showLegendKey val="0"/>
          <c:showVal val="0"/>
          <c:showCatName val="0"/>
          <c:showSerName val="0"/>
          <c:showPercent val="0"/>
          <c:showBubbleSize val="0"/>
        </c:dLbls>
        <c:gapWidth val="25"/>
        <c:overlap val="100"/>
        <c:axId val="1613997616"/>
        <c:axId val="1422838704"/>
      </c:barChart>
      <c:lineChart>
        <c:grouping val="standard"/>
        <c:varyColors val="0"/>
        <c:ser>
          <c:idx val="2"/>
          <c:order val="2"/>
          <c:tx>
            <c:strRef>
              <c:f>Sheet1!$D$1</c:f>
              <c:strCache>
                <c:ptCount val="1"/>
                <c:pt idx="0">
                  <c:v>Column1</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c:v>
                </c:pt>
                <c:pt idx="1">
                  <c:v>-</c:v>
                </c:pt>
                <c:pt idx="2">
                  <c:v>MB+</c:v>
                </c:pt>
                <c:pt idx="3">
                  <c:v>+</c:v>
                </c:pt>
              </c:strCache>
            </c:strRef>
          </c:cat>
          <c:val>
            <c:numRef>
              <c:f>Sheet1!$D$2:$D$5</c:f>
              <c:numCache>
                <c:formatCode>General</c:formatCode>
                <c:ptCount val="4"/>
                <c:pt idx="0">
                  <c:v>77</c:v>
                </c:pt>
                <c:pt idx="1">
                  <c:v>16</c:v>
                </c:pt>
                <c:pt idx="2">
                  <c:v>56</c:v>
                </c:pt>
                <c:pt idx="3">
                  <c:v>40</c:v>
                </c:pt>
              </c:numCache>
            </c:numRef>
          </c:val>
          <c:smooth val="0"/>
          <c:extLst>
            <c:ext xmlns:c16="http://schemas.microsoft.com/office/drawing/2014/chart" uri="{C3380CC4-5D6E-409C-BE32-E72D297353CC}">
              <c16:uniqueId val="{0000000E-27D8-4EEF-99F0-1FCC9CFB20AA}"/>
            </c:ext>
          </c:extLst>
        </c:ser>
        <c:dLbls>
          <c:showLegendKey val="0"/>
          <c:showVal val="0"/>
          <c:showCatName val="0"/>
          <c:showSerName val="0"/>
          <c:showPercent val="0"/>
          <c:showBubbleSize val="0"/>
        </c:dLbls>
        <c:marker val="1"/>
        <c:smooth val="0"/>
        <c:axId val="1613997616"/>
        <c:axId val="1422838704"/>
      </c:lineChart>
      <c:catAx>
        <c:axId val="161399761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22838704"/>
        <c:crosses val="autoZero"/>
        <c:auto val="1"/>
        <c:lblAlgn val="ctr"/>
        <c:lblOffset val="100"/>
        <c:noMultiLvlLbl val="0"/>
      </c:catAx>
      <c:valAx>
        <c:axId val="1422838704"/>
        <c:scaling>
          <c:orientation val="minMax"/>
          <c:max val="100"/>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3997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818173891054314E-2"/>
          <c:y val="0.18861638077338669"/>
          <c:w val="0.94272953002706228"/>
          <c:h val="0.50893845722865583"/>
        </c:manualLayout>
      </c:layout>
      <c:barChart>
        <c:barDir val="col"/>
        <c:grouping val="stacked"/>
        <c:varyColors val="0"/>
        <c:ser>
          <c:idx val="0"/>
          <c:order val="0"/>
          <c:tx>
            <c:strRef>
              <c:f>Sheet1!$B$1</c:f>
              <c:strCache>
                <c:ptCount val="1"/>
                <c:pt idx="0">
                  <c:v>Very concerned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COVID affected household</c:v>
                </c:pt>
                <c:pt idx="2">
                  <c:v>Non-COVID       affected</c:v>
                </c:pt>
                <c:pt idx="3">
                  <c:v>Democrat</c:v>
                </c:pt>
                <c:pt idx="4">
                  <c:v>Independent</c:v>
                </c:pt>
                <c:pt idx="5">
                  <c:v>Republican</c:v>
                </c:pt>
              </c:strCache>
            </c:strRef>
          </c:cat>
          <c:val>
            <c:numRef>
              <c:f>Sheet1!$B$2:$B$7</c:f>
              <c:numCache>
                <c:formatCode>General</c:formatCode>
                <c:ptCount val="6"/>
                <c:pt idx="0">
                  <c:v>34</c:v>
                </c:pt>
                <c:pt idx="1">
                  <c:v>35</c:v>
                </c:pt>
                <c:pt idx="2">
                  <c:v>31</c:v>
                </c:pt>
                <c:pt idx="3">
                  <c:v>46</c:v>
                </c:pt>
                <c:pt idx="4">
                  <c:v>32</c:v>
                </c:pt>
                <c:pt idx="5">
                  <c:v>22</c:v>
                </c:pt>
              </c:numCache>
            </c:numRef>
          </c:val>
          <c:extLst>
            <c:ext xmlns:c16="http://schemas.microsoft.com/office/drawing/2014/chart" uri="{C3380CC4-5D6E-409C-BE32-E72D297353CC}">
              <c16:uniqueId val="{00000000-F042-4B2E-AB39-D2985A717398}"/>
            </c:ext>
          </c:extLst>
        </c:ser>
        <c:ser>
          <c:idx val="1"/>
          <c:order val="1"/>
          <c:tx>
            <c:strRef>
              <c:f>Sheet1!$C$1</c:f>
              <c:strCache>
                <c:ptCount val="1"/>
                <c:pt idx="0">
                  <c:v>Somewhat concerned</c:v>
                </c:pt>
              </c:strCache>
            </c:strRef>
          </c:tx>
          <c:spPr>
            <a:solidFill>
              <a:schemeClr val="accent2">
                <a:lumMod val="60000"/>
                <a:lumOff val="40000"/>
              </a:schemeClr>
            </a:solidFill>
            <a:ln>
              <a:noFill/>
            </a:ln>
            <a:effectLst/>
          </c:spPr>
          <c:invertIfNegative val="0"/>
          <c:cat>
            <c:strRef>
              <c:f>Sheet1!$A$2:$A$7</c:f>
              <c:strCache>
                <c:ptCount val="6"/>
                <c:pt idx="0">
                  <c:v>Overall</c:v>
                </c:pt>
                <c:pt idx="1">
                  <c:v>COVID affected household</c:v>
                </c:pt>
                <c:pt idx="2">
                  <c:v>Non-COVID       affected</c:v>
                </c:pt>
                <c:pt idx="3">
                  <c:v>Democrat</c:v>
                </c:pt>
                <c:pt idx="4">
                  <c:v>Independent</c:v>
                </c:pt>
                <c:pt idx="5">
                  <c:v>Republican</c:v>
                </c:pt>
              </c:strCache>
            </c:strRef>
          </c:cat>
          <c:val>
            <c:numRef>
              <c:f>Sheet1!$C$2:$C$7</c:f>
              <c:numCache>
                <c:formatCode>General</c:formatCode>
                <c:ptCount val="6"/>
                <c:pt idx="0">
                  <c:v>31</c:v>
                </c:pt>
                <c:pt idx="1">
                  <c:v>34</c:v>
                </c:pt>
                <c:pt idx="2">
                  <c:v>29</c:v>
                </c:pt>
                <c:pt idx="3">
                  <c:v>33</c:v>
                </c:pt>
                <c:pt idx="4">
                  <c:v>21</c:v>
                </c:pt>
                <c:pt idx="5">
                  <c:v>33</c:v>
                </c:pt>
              </c:numCache>
            </c:numRef>
          </c:val>
          <c:extLst>
            <c:ext xmlns:c16="http://schemas.microsoft.com/office/drawing/2014/chart" uri="{C3380CC4-5D6E-409C-BE32-E72D297353CC}">
              <c16:uniqueId val="{00000001-F042-4B2E-AB39-D2985A717398}"/>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COVID affected household</c:v>
                </c:pt>
                <c:pt idx="2">
                  <c:v>Non-COVID       affected</c:v>
                </c:pt>
                <c:pt idx="3">
                  <c:v>Democrat</c:v>
                </c:pt>
                <c:pt idx="4">
                  <c:v>Independent</c:v>
                </c:pt>
                <c:pt idx="5">
                  <c:v>Republican</c:v>
                </c:pt>
              </c:strCache>
            </c:strRef>
          </c:cat>
          <c:val>
            <c:numRef>
              <c:f>Sheet1!$D$2:$D$7</c:f>
              <c:numCache>
                <c:formatCode>General</c:formatCode>
                <c:ptCount val="6"/>
                <c:pt idx="0">
                  <c:v>65</c:v>
                </c:pt>
                <c:pt idx="1">
                  <c:v>69</c:v>
                </c:pt>
                <c:pt idx="2">
                  <c:v>60</c:v>
                </c:pt>
                <c:pt idx="3">
                  <c:v>79</c:v>
                </c:pt>
                <c:pt idx="4">
                  <c:v>53</c:v>
                </c:pt>
                <c:pt idx="5">
                  <c:v>55</c:v>
                </c:pt>
              </c:numCache>
            </c:numRef>
          </c:val>
          <c:extLst>
            <c:ext xmlns:c16="http://schemas.microsoft.com/office/drawing/2014/chart" uri="{C3380CC4-5D6E-409C-BE32-E72D297353CC}">
              <c16:uniqueId val="{00000002-F042-4B2E-AB39-D2985A717398}"/>
            </c:ext>
          </c:extLst>
        </c:ser>
        <c:dLbls>
          <c:showLegendKey val="0"/>
          <c:showVal val="0"/>
          <c:showCatName val="0"/>
          <c:showSerName val="0"/>
          <c:showPercent val="0"/>
          <c:showBubbleSize val="0"/>
        </c:dLbls>
        <c:gapWidth val="75"/>
        <c:overlap val="100"/>
        <c:axId val="215201999"/>
        <c:axId val="1928251167"/>
      </c:barChart>
      <c:catAx>
        <c:axId val="215201999"/>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28251167"/>
        <c:crosses val="autoZero"/>
        <c:auto val="1"/>
        <c:lblAlgn val="ctr"/>
        <c:lblOffset val="100"/>
        <c:noMultiLvlLbl val="0"/>
      </c:catAx>
      <c:valAx>
        <c:axId val="1928251167"/>
        <c:scaling>
          <c:orientation val="minMax"/>
          <c:max val="8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5201999"/>
        <c:crosses val="autoZero"/>
        <c:crossBetween val="between"/>
        <c:majorUnit val="20"/>
      </c:valAx>
      <c:spPr>
        <a:noFill/>
        <a:ln>
          <a:noFill/>
        </a:ln>
        <a:effectLst/>
      </c:spPr>
    </c:plotArea>
    <c:legend>
      <c:legendPos val="t"/>
      <c:legendEntry>
        <c:idx val="2"/>
        <c:delete val="1"/>
      </c:legendEntry>
      <c:layout>
        <c:manualLayout>
          <c:xMode val="edge"/>
          <c:yMode val="edge"/>
          <c:x val="0.30670641231170714"/>
          <c:y val="6.6825361769993874E-2"/>
          <c:w val="0.4138424724709901"/>
          <c:h val="5.05510850505951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i="1" dirty="0">
                <a:solidFill>
                  <a:schemeClr val="tx1"/>
                </a:solidFill>
              </a:rPr>
              <a:t>How concerned are you with each of the following?</a:t>
            </a:r>
          </a:p>
        </c:rich>
      </c:tx>
      <c:layout>
        <c:manualLayout>
          <c:xMode val="edge"/>
          <c:yMode val="edge"/>
          <c:x val="0.3370727718724448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1818173891054314E-2"/>
          <c:y val="9.9202202337310114E-2"/>
          <c:w val="0.94272953002706228"/>
          <c:h val="0.59835273364782116"/>
        </c:manualLayout>
      </c:layout>
      <c:barChart>
        <c:barDir val="col"/>
        <c:grouping val="stacked"/>
        <c:varyColors val="0"/>
        <c:ser>
          <c:idx val="0"/>
          <c:order val="0"/>
          <c:tx>
            <c:strRef>
              <c:f>Sheet1!$B$1</c:f>
              <c:strCache>
                <c:ptCount val="1"/>
                <c:pt idx="0">
                  <c:v>Extremely concerned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I'll be unable to afford a high deductible for care I need</c:v>
                </c:pt>
                <c:pt idx="1">
                  <c:v>I'll get a surprise medical bill that is thousands of dollars</c:v>
                </c:pt>
                <c:pt idx="2">
                  <c:v> I'll need to delay seeking care because of high health care costs</c:v>
                </c:pt>
                <c:pt idx="3">
                  <c:v> I'll be unable to afford my monthly health care premium</c:v>
                </c:pt>
              </c:strCache>
            </c:strRef>
          </c:cat>
          <c:val>
            <c:numRef>
              <c:f>Sheet1!$B$2:$B$5</c:f>
              <c:numCache>
                <c:formatCode>General</c:formatCode>
                <c:ptCount val="4"/>
                <c:pt idx="0">
                  <c:v>23</c:v>
                </c:pt>
                <c:pt idx="1">
                  <c:v>24</c:v>
                </c:pt>
                <c:pt idx="2">
                  <c:v>18</c:v>
                </c:pt>
                <c:pt idx="3">
                  <c:v>15</c:v>
                </c:pt>
              </c:numCache>
            </c:numRef>
          </c:val>
          <c:extLst>
            <c:ext xmlns:c16="http://schemas.microsoft.com/office/drawing/2014/chart" uri="{C3380CC4-5D6E-409C-BE32-E72D297353CC}">
              <c16:uniqueId val="{00000000-F042-4B2E-AB39-D2985A717398}"/>
            </c:ext>
          </c:extLst>
        </c:ser>
        <c:ser>
          <c:idx val="1"/>
          <c:order val="1"/>
          <c:tx>
            <c:strRef>
              <c:f>Sheet1!$C$1</c:f>
              <c:strCache>
                <c:ptCount val="1"/>
                <c:pt idx="0">
                  <c:v>Very concerned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I'll be unable to afford a high deductible for care I need</c:v>
                </c:pt>
                <c:pt idx="1">
                  <c:v>I'll get a surprise medical bill that is thousands of dollars</c:v>
                </c:pt>
                <c:pt idx="2">
                  <c:v> I'll need to delay seeking care because of high health care costs</c:v>
                </c:pt>
                <c:pt idx="3">
                  <c:v> I'll be unable to afford my monthly health care premium</c:v>
                </c:pt>
              </c:strCache>
            </c:strRef>
          </c:cat>
          <c:val>
            <c:numRef>
              <c:f>Sheet1!$C$2:$C$5</c:f>
              <c:numCache>
                <c:formatCode>General</c:formatCode>
                <c:ptCount val="4"/>
                <c:pt idx="0">
                  <c:v>22</c:v>
                </c:pt>
                <c:pt idx="1">
                  <c:v>20</c:v>
                </c:pt>
                <c:pt idx="2">
                  <c:v>18</c:v>
                </c:pt>
                <c:pt idx="3">
                  <c:v>17</c:v>
                </c:pt>
              </c:numCache>
            </c:numRef>
          </c:val>
          <c:extLst>
            <c:ext xmlns:c16="http://schemas.microsoft.com/office/drawing/2014/chart" uri="{C3380CC4-5D6E-409C-BE32-E72D297353CC}">
              <c16:uniqueId val="{00000001-F042-4B2E-AB39-D2985A717398}"/>
            </c:ext>
          </c:extLst>
        </c:ser>
        <c:ser>
          <c:idx val="2"/>
          <c:order val="2"/>
          <c:tx>
            <c:strRef>
              <c:f>Sheet1!$D$1</c:f>
              <c:strCache>
                <c:ptCount val="1"/>
                <c:pt idx="0">
                  <c:v>Somewhat concerned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I'll be unable to afford a high deductible for care I need</c:v>
                </c:pt>
                <c:pt idx="1">
                  <c:v>I'll get a surprise medical bill that is thousands of dollars</c:v>
                </c:pt>
                <c:pt idx="2">
                  <c:v> I'll need to delay seeking care because of high health care costs</c:v>
                </c:pt>
                <c:pt idx="3">
                  <c:v> I'll be unable to afford my monthly health care premium</c:v>
                </c:pt>
              </c:strCache>
            </c:strRef>
          </c:cat>
          <c:val>
            <c:numRef>
              <c:f>Sheet1!$D$2:$D$5</c:f>
              <c:numCache>
                <c:formatCode>General</c:formatCode>
                <c:ptCount val="4"/>
                <c:pt idx="0">
                  <c:v>29</c:v>
                </c:pt>
                <c:pt idx="1">
                  <c:v>28</c:v>
                </c:pt>
                <c:pt idx="2">
                  <c:v>29</c:v>
                </c:pt>
                <c:pt idx="3">
                  <c:v>26</c:v>
                </c:pt>
              </c:numCache>
            </c:numRef>
          </c:val>
          <c:extLst>
            <c:ext xmlns:c16="http://schemas.microsoft.com/office/drawing/2014/chart" uri="{C3380CC4-5D6E-409C-BE32-E72D297353CC}">
              <c16:uniqueId val="{00000002-F042-4B2E-AB39-D2985A717398}"/>
            </c:ext>
          </c:extLst>
        </c:ser>
        <c:ser>
          <c:idx val="3"/>
          <c:order val="3"/>
          <c:tx>
            <c:strRef>
              <c:f>Sheet1!$E$1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I'll be unable to afford a high deductible for care I need</c:v>
                </c:pt>
                <c:pt idx="1">
                  <c:v>I'll get a surprise medical bill that is thousands of dollars</c:v>
                </c:pt>
                <c:pt idx="2">
                  <c:v> I'll need to delay seeking care because of high health care costs</c:v>
                </c:pt>
                <c:pt idx="3">
                  <c:v> I'll be unable to afford my monthly health care premium</c:v>
                </c:pt>
              </c:strCache>
            </c:strRef>
          </c:cat>
          <c:val>
            <c:numRef>
              <c:f>Sheet1!$E$2:$E$5</c:f>
              <c:numCache>
                <c:formatCode>General</c:formatCode>
                <c:ptCount val="4"/>
                <c:pt idx="0">
                  <c:v>74</c:v>
                </c:pt>
                <c:pt idx="1">
                  <c:v>72</c:v>
                </c:pt>
                <c:pt idx="2">
                  <c:v>65</c:v>
                </c:pt>
                <c:pt idx="3">
                  <c:v>58</c:v>
                </c:pt>
              </c:numCache>
            </c:numRef>
          </c:val>
          <c:extLst>
            <c:ext xmlns:c16="http://schemas.microsoft.com/office/drawing/2014/chart" uri="{C3380CC4-5D6E-409C-BE32-E72D297353CC}">
              <c16:uniqueId val="{00000001-D29C-4A41-ABF1-DA9BBCB6319D}"/>
            </c:ext>
          </c:extLst>
        </c:ser>
        <c:dLbls>
          <c:showLegendKey val="0"/>
          <c:showVal val="0"/>
          <c:showCatName val="0"/>
          <c:showSerName val="0"/>
          <c:showPercent val="0"/>
          <c:showBubbleSize val="0"/>
        </c:dLbls>
        <c:gapWidth val="75"/>
        <c:overlap val="100"/>
        <c:axId val="215201999"/>
        <c:axId val="1928251167"/>
      </c:barChart>
      <c:catAx>
        <c:axId val="215201999"/>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28251167"/>
        <c:crosses val="autoZero"/>
        <c:auto val="1"/>
        <c:lblAlgn val="ctr"/>
        <c:lblOffset val="100"/>
        <c:noMultiLvlLbl val="0"/>
      </c:catAx>
      <c:valAx>
        <c:axId val="1928251167"/>
        <c:scaling>
          <c:orientation val="minMax"/>
          <c:max val="8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5201999"/>
        <c:crosses val="autoZero"/>
        <c:crossBetween val="between"/>
        <c:majorUnit val="20"/>
      </c:valAx>
      <c:spPr>
        <a:noFill/>
        <a:ln>
          <a:noFill/>
        </a:ln>
        <a:effectLst/>
      </c:spPr>
    </c:plotArea>
    <c:legend>
      <c:legendPos val="t"/>
      <c:legendEntry>
        <c:idx val="3"/>
        <c:delete val="1"/>
      </c:legendEntry>
      <c:layout>
        <c:manualLayout>
          <c:xMode val="edge"/>
          <c:yMode val="edge"/>
          <c:x val="0.2325717707199928"/>
          <c:y val="4.0942299112601881E-2"/>
          <c:w val="0.53267594208123825"/>
          <c:h val="5.05510850505951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9425146039743"/>
          <c:y val="0.12112005663906471"/>
          <c:w val="0.57783251312335959"/>
          <c:h val="0.81069641373085177"/>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8EB-44E9-9B25-2D2DAF7E4EC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8EB-44E9-9B25-2D2DAF7E4E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EB-44E9-9B25-2D2DAF7E4ECF}"/>
              </c:ext>
            </c:extLst>
          </c:dPt>
          <c:dLbls>
            <c:dLbl>
              <c:idx val="0"/>
              <c:layout>
                <c:manualLayout>
                  <c:x val="-5.1526051644767513E-2"/>
                  <c:y val="3.0376525403864277E-2"/>
                </c:manualLayout>
              </c:layout>
              <c:tx>
                <c:rich>
                  <a:bodyPr rot="0" spcFirstLastPara="1" vertOverflow="ellipsis" vert="horz" wrap="square" anchor="ctr" anchorCtr="1"/>
                  <a:lstStyle/>
                  <a:p>
                    <a:pPr>
                      <a:defRPr sz="2000" b="0" i="0" u="none" strike="noStrike" kern="1200" baseline="0">
                        <a:solidFill>
                          <a:schemeClr val="accent2"/>
                        </a:solidFill>
                        <a:latin typeface="Arial" panose="020B0604020202020204" pitchFamily="34" charset="0"/>
                        <a:ea typeface="+mn-ea"/>
                        <a:cs typeface="Arial" panose="020B0604020202020204" pitchFamily="34" charset="0"/>
                      </a:defRPr>
                    </a:pPr>
                    <a:fld id="{D7C3F79D-FC45-497F-AE16-D094397593B4}" type="CATEGORYNAME">
                      <a:rPr lang="en-US" sz="2000">
                        <a:solidFill>
                          <a:schemeClr val="accent2"/>
                        </a:solidFill>
                      </a:rPr>
                      <a:pPr>
                        <a:defRPr sz="2000">
                          <a:solidFill>
                            <a:schemeClr val="accent2"/>
                          </a:solidFill>
                        </a:defRPr>
                      </a:pPr>
                      <a:t>[CATEGORY NAME]</a:t>
                    </a:fld>
                    <a:endParaRPr lang="en-US" sz="2000" baseline="0" dirty="0">
                      <a:solidFill>
                        <a:schemeClr val="accent2"/>
                      </a:solidFill>
                    </a:endParaRPr>
                  </a:p>
                  <a:p>
                    <a:pPr>
                      <a:defRPr sz="2000">
                        <a:solidFill>
                          <a:schemeClr val="accent2"/>
                        </a:solidFill>
                      </a:defRPr>
                    </a:pPr>
                    <a:fld id="{4169FC08-B13D-425A-919A-2EF4DCD30236}" type="VALUE">
                      <a:rPr lang="en-US" sz="2000" b="1">
                        <a:solidFill>
                          <a:schemeClr val="accent2"/>
                        </a:solidFill>
                      </a:rPr>
                      <a:pPr>
                        <a:defRPr sz="2000">
                          <a:solidFill>
                            <a:schemeClr val="accent2"/>
                          </a:solidFill>
                        </a:defRPr>
                      </a:pPr>
                      <a:t>[VALUE]</a:t>
                    </a:fld>
                    <a:endParaRPr lang="en-US"/>
                  </a:p>
                </c:rich>
              </c:tx>
              <c:spPr>
                <a:noFill/>
                <a:ln>
                  <a:noFill/>
                </a:ln>
                <a:effectLst/>
              </c:spPr>
              <c:txPr>
                <a:bodyPr rot="0" spcFirstLastPara="1" vertOverflow="ellipsis" vert="horz" wrap="square" anchor="ctr" anchorCtr="1"/>
                <a:lstStyle/>
                <a:p>
                  <a:pPr>
                    <a:defRPr sz="20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882891361041393"/>
                      <c:h val="0.23268418459360035"/>
                    </c:manualLayout>
                  </c15:layout>
                  <c15:dlblFieldTable/>
                  <c15:showDataLabelsRange val="0"/>
                </c:ext>
                <c:ext xmlns:c16="http://schemas.microsoft.com/office/drawing/2014/chart" uri="{C3380CC4-5D6E-409C-BE32-E72D297353CC}">
                  <c16:uniqueId val="{00000001-58EB-44E9-9B25-2D2DAF7E4ECF}"/>
                </c:ext>
              </c:extLst>
            </c:dLbl>
            <c:dLbl>
              <c:idx val="1"/>
              <c:layout>
                <c:manualLayout>
                  <c:x val="2.9166666666666667E-2"/>
                  <c:y val="-1.1719130404667991E-16"/>
                </c:manualLayout>
              </c:layout>
              <c:tx>
                <c:rich>
                  <a:bodyPr rot="0" spcFirstLastPara="1" vertOverflow="ellipsis" vert="horz" wrap="square" anchor="ctr" anchorCtr="1"/>
                  <a:lstStyle/>
                  <a:p>
                    <a:pPr>
                      <a:defRPr sz="16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fld id="{31B8E887-0C74-46DA-9E9B-F6FFA9B16315}" type="CATEGORYNAME">
                      <a:rPr lang="en-US">
                        <a:solidFill>
                          <a:schemeClr val="bg1">
                            <a:lumMod val="65000"/>
                          </a:schemeClr>
                        </a:solidFill>
                      </a:rPr>
                      <a:pPr>
                        <a:defRPr>
                          <a:solidFill>
                            <a:schemeClr val="bg1">
                              <a:lumMod val="65000"/>
                            </a:schemeClr>
                          </a:solidFill>
                        </a:defRPr>
                      </a:pPr>
                      <a:t>[CATEGORY NAME]</a:t>
                    </a:fld>
                    <a:endParaRPr lang="en-US" baseline="0" dirty="0">
                      <a:solidFill>
                        <a:schemeClr val="bg1">
                          <a:lumMod val="65000"/>
                        </a:schemeClr>
                      </a:solidFill>
                    </a:endParaRPr>
                  </a:p>
                  <a:p>
                    <a:pPr>
                      <a:defRPr>
                        <a:solidFill>
                          <a:schemeClr val="bg1">
                            <a:lumMod val="65000"/>
                          </a:schemeClr>
                        </a:solidFill>
                      </a:defRPr>
                    </a:pPr>
                    <a:fld id="{5B7EFFED-7BFA-4A0E-94EA-FDA93649936D}" type="VALUE">
                      <a:rPr lang="en-US" b="1">
                        <a:solidFill>
                          <a:schemeClr val="bg1">
                            <a:lumMod val="65000"/>
                          </a:schemeClr>
                        </a:solidFill>
                      </a:rPr>
                      <a:pPr>
                        <a:defRPr>
                          <a:solidFill>
                            <a:schemeClr val="bg1">
                              <a:lumMod val="65000"/>
                            </a:schemeClr>
                          </a:solidFill>
                        </a:defRPr>
                      </a:pPr>
                      <a:t>[VALUE]</a:t>
                    </a:fld>
                    <a:endParaRPr lang="en-US"/>
                  </a:p>
                </c:rich>
              </c:tx>
              <c:spPr>
                <a:noFill/>
                <a:ln>
                  <a:noFill/>
                </a:ln>
                <a:effectLst/>
              </c:spPr>
              <c:txPr>
                <a:bodyPr rot="0" spcFirstLastPara="1" vertOverflow="ellipsis" vert="horz" wrap="square" anchor="ctr" anchorCtr="1"/>
                <a:lstStyle/>
                <a:p>
                  <a:pPr>
                    <a:defRPr sz="16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8EB-44E9-9B25-2D2DAF7E4ECF}"/>
                </c:ext>
              </c:extLst>
            </c:dLbl>
            <c:dLbl>
              <c:idx val="2"/>
              <c:layout>
                <c:manualLayout>
                  <c:x val="4.8832234770964884E-2"/>
                  <c:y val="-2.7338992456097548E-2"/>
                </c:manualLayout>
              </c:layout>
              <c:tx>
                <c:rich>
                  <a:bodyPr rot="0" spcFirstLastPara="1" vertOverflow="ellipsis" vert="horz" wrap="square" anchor="ctr" anchorCtr="1"/>
                  <a:lstStyle/>
                  <a:p>
                    <a:pPr>
                      <a:defRPr sz="16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fld id="{9ED33E71-E912-4348-8AF1-6F2F11B640C2}" type="CATEGORYNAME">
                      <a:rPr lang="en-US">
                        <a:solidFill>
                          <a:schemeClr val="accent3">
                            <a:lumMod val="75000"/>
                          </a:schemeClr>
                        </a:solidFill>
                      </a:rPr>
                      <a:pPr>
                        <a:defRPr>
                          <a:solidFill>
                            <a:schemeClr val="accent3">
                              <a:lumMod val="75000"/>
                            </a:schemeClr>
                          </a:solidFill>
                        </a:defRPr>
                      </a:pPr>
                      <a:t>[CATEGORY NAME]</a:t>
                    </a:fld>
                    <a:endParaRPr lang="en-US" baseline="0" dirty="0">
                      <a:solidFill>
                        <a:schemeClr val="accent3">
                          <a:lumMod val="75000"/>
                        </a:schemeClr>
                      </a:solidFill>
                    </a:endParaRPr>
                  </a:p>
                  <a:p>
                    <a:pPr>
                      <a:defRPr>
                        <a:solidFill>
                          <a:schemeClr val="accent3">
                            <a:lumMod val="75000"/>
                          </a:schemeClr>
                        </a:solidFill>
                      </a:defRPr>
                    </a:pPr>
                    <a:fld id="{8DE9E99F-79D6-423E-868E-FF1C468FD326}" type="VALUE">
                      <a:rPr lang="en-US" b="1">
                        <a:solidFill>
                          <a:schemeClr val="accent3">
                            <a:lumMod val="75000"/>
                          </a:schemeClr>
                        </a:solidFill>
                      </a:rPr>
                      <a:pPr>
                        <a:defRPr>
                          <a:solidFill>
                            <a:schemeClr val="accent3">
                              <a:lumMod val="75000"/>
                            </a:schemeClr>
                          </a:solidFill>
                        </a:defRPr>
                      </a:pPr>
                      <a:t>[VALUE]</a:t>
                    </a:fld>
                    <a:endParaRPr lang="en-US"/>
                  </a:p>
                </c:rich>
              </c:tx>
              <c:spPr>
                <a:noFill/>
                <a:ln>
                  <a:noFill/>
                </a:ln>
                <a:effectLst/>
              </c:spPr>
              <c:txPr>
                <a:bodyPr rot="0" spcFirstLastPara="1" vertOverflow="ellipsis" vert="horz" wrap="square" anchor="ctr" anchorCtr="1"/>
                <a:lstStyle/>
                <a:p>
                  <a:pPr>
                    <a:defRPr sz="16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65997275783204"/>
                      <c:h val="0.19318609089995836"/>
                    </c:manualLayout>
                  </c15:layout>
                  <c15:dlblFieldTable/>
                  <c15:showDataLabelsRange val="0"/>
                </c:ext>
                <c:ext xmlns:c16="http://schemas.microsoft.com/office/drawing/2014/chart" uri="{C3380CC4-5D6E-409C-BE32-E72D297353CC}">
                  <c16:uniqueId val="{00000005-58EB-44E9-9B25-2D2DAF7E4EC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Don't know</c:v>
                </c:pt>
                <c:pt idx="2">
                  <c:v>No</c:v>
                </c:pt>
              </c:strCache>
            </c:strRef>
          </c:cat>
          <c:val>
            <c:numRef>
              <c:f>Sheet1!$B$2:$B$4</c:f>
              <c:numCache>
                <c:formatCode>General</c:formatCode>
                <c:ptCount val="3"/>
                <c:pt idx="0">
                  <c:v>27</c:v>
                </c:pt>
                <c:pt idx="1">
                  <c:v>3</c:v>
                </c:pt>
                <c:pt idx="2">
                  <c:v>70</c:v>
                </c:pt>
              </c:numCache>
            </c:numRef>
          </c:val>
          <c:extLst>
            <c:ext xmlns:c16="http://schemas.microsoft.com/office/drawing/2014/chart" uri="{C3380CC4-5D6E-409C-BE32-E72D297353CC}">
              <c16:uniqueId val="{00000008-58EB-44E9-9B25-2D2DAF7E4ECF}"/>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9425146039743"/>
          <c:y val="0.12112005663906471"/>
          <c:w val="0.57783251312335959"/>
          <c:h val="0.81069641373085177"/>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24A-4304-9721-A0C4B04EE5E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4A-4304-9721-A0C4B04EE5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4A-4304-9721-A0C4B04EE5E4}"/>
              </c:ext>
            </c:extLst>
          </c:dPt>
          <c:dLbls>
            <c:dLbl>
              <c:idx val="0"/>
              <c:layout>
                <c:manualLayout>
                  <c:x val="-3.0162001501491398E-2"/>
                  <c:y val="5.7715398267342129E-2"/>
                </c:manualLayout>
              </c:layout>
              <c:tx>
                <c:rich>
                  <a:bodyPr rot="0" spcFirstLastPara="1" vertOverflow="ellipsis" vert="horz" wrap="square" anchor="ctr" anchorCtr="1"/>
                  <a:lstStyle/>
                  <a:p>
                    <a:pPr>
                      <a:defRPr sz="2000" b="0" i="0" u="none" strike="noStrike" kern="1200" baseline="0">
                        <a:solidFill>
                          <a:schemeClr val="accent2"/>
                        </a:solidFill>
                        <a:latin typeface="Arial" panose="020B0604020202020204" pitchFamily="34" charset="0"/>
                        <a:ea typeface="+mn-ea"/>
                        <a:cs typeface="Arial" panose="020B0604020202020204" pitchFamily="34" charset="0"/>
                      </a:defRPr>
                    </a:pPr>
                    <a:fld id="{D7C3F79D-FC45-497F-AE16-D094397593B4}" type="CATEGORYNAME">
                      <a:rPr lang="en-US" sz="2000">
                        <a:solidFill>
                          <a:schemeClr val="accent2"/>
                        </a:solidFill>
                      </a:rPr>
                      <a:pPr>
                        <a:defRPr sz="2000">
                          <a:solidFill>
                            <a:schemeClr val="accent2"/>
                          </a:solidFill>
                        </a:defRPr>
                      </a:pPr>
                      <a:t>[CATEGORY NAME]</a:t>
                    </a:fld>
                    <a:endParaRPr lang="en-US" sz="2000" baseline="0" dirty="0">
                      <a:solidFill>
                        <a:schemeClr val="accent2"/>
                      </a:solidFill>
                    </a:endParaRPr>
                  </a:p>
                  <a:p>
                    <a:pPr>
                      <a:defRPr sz="2000">
                        <a:solidFill>
                          <a:schemeClr val="accent2"/>
                        </a:solidFill>
                      </a:defRPr>
                    </a:pPr>
                    <a:fld id="{4169FC08-B13D-425A-919A-2EF4DCD30236}" type="VALUE">
                      <a:rPr lang="en-US" sz="2000" b="1">
                        <a:solidFill>
                          <a:schemeClr val="accent2"/>
                        </a:solidFill>
                      </a:rPr>
                      <a:pPr>
                        <a:defRPr sz="2000">
                          <a:solidFill>
                            <a:schemeClr val="accent2"/>
                          </a:solidFill>
                        </a:defRPr>
                      </a:pPr>
                      <a:t>[VALUE]</a:t>
                    </a:fld>
                    <a:endParaRPr lang="en-US"/>
                  </a:p>
                </c:rich>
              </c:tx>
              <c:spPr>
                <a:noFill/>
                <a:ln>
                  <a:noFill/>
                </a:ln>
                <a:effectLst/>
              </c:spPr>
              <c:txPr>
                <a:bodyPr rot="0" spcFirstLastPara="1" vertOverflow="ellipsis" vert="horz" wrap="square" anchor="ctr" anchorCtr="1"/>
                <a:lstStyle/>
                <a:p>
                  <a:pPr>
                    <a:defRPr sz="20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882891361041393"/>
                      <c:h val="0.23268418459360035"/>
                    </c:manualLayout>
                  </c15:layout>
                  <c15:dlblFieldTable/>
                  <c15:showDataLabelsRange val="0"/>
                </c:ext>
                <c:ext xmlns:c16="http://schemas.microsoft.com/office/drawing/2014/chart" uri="{C3380CC4-5D6E-409C-BE32-E72D297353CC}">
                  <c16:uniqueId val="{00000001-B24A-4304-9721-A0C4B04EE5E4}"/>
                </c:ext>
              </c:extLst>
            </c:dLbl>
            <c:dLbl>
              <c:idx val="1"/>
              <c:layout>
                <c:manualLayout>
                  <c:x val="2.9166666666666667E-2"/>
                  <c:y val="-1.1719130404667991E-16"/>
                </c:manualLayout>
              </c:layout>
              <c:tx>
                <c:rich>
                  <a:bodyPr rot="0" spcFirstLastPara="1" vertOverflow="ellipsis" vert="horz" wrap="square" anchor="ctr" anchorCtr="1"/>
                  <a:lstStyle/>
                  <a:p>
                    <a:pPr>
                      <a:defRPr sz="16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fld id="{31B8E887-0C74-46DA-9E9B-F6FFA9B16315}" type="CATEGORYNAME">
                      <a:rPr lang="en-US">
                        <a:solidFill>
                          <a:schemeClr val="bg1">
                            <a:lumMod val="65000"/>
                          </a:schemeClr>
                        </a:solidFill>
                      </a:rPr>
                      <a:pPr>
                        <a:defRPr>
                          <a:solidFill>
                            <a:schemeClr val="bg1">
                              <a:lumMod val="65000"/>
                            </a:schemeClr>
                          </a:solidFill>
                        </a:defRPr>
                      </a:pPr>
                      <a:t>[CATEGORY NAME]</a:t>
                    </a:fld>
                    <a:endParaRPr lang="en-US" baseline="0" dirty="0">
                      <a:solidFill>
                        <a:schemeClr val="bg1">
                          <a:lumMod val="65000"/>
                        </a:schemeClr>
                      </a:solidFill>
                    </a:endParaRPr>
                  </a:p>
                  <a:p>
                    <a:pPr>
                      <a:defRPr>
                        <a:solidFill>
                          <a:schemeClr val="bg1">
                            <a:lumMod val="65000"/>
                          </a:schemeClr>
                        </a:solidFill>
                      </a:defRPr>
                    </a:pPr>
                    <a:fld id="{5B7EFFED-7BFA-4A0E-94EA-FDA93649936D}" type="VALUE">
                      <a:rPr lang="en-US" b="1">
                        <a:solidFill>
                          <a:schemeClr val="bg1">
                            <a:lumMod val="65000"/>
                          </a:schemeClr>
                        </a:solidFill>
                      </a:rPr>
                      <a:pPr>
                        <a:defRPr>
                          <a:solidFill>
                            <a:schemeClr val="bg1">
                              <a:lumMod val="65000"/>
                            </a:schemeClr>
                          </a:solidFill>
                        </a:defRPr>
                      </a:pPr>
                      <a:t>[VALUE]</a:t>
                    </a:fld>
                    <a:endParaRPr lang="en-US"/>
                  </a:p>
                </c:rich>
              </c:tx>
              <c:spPr>
                <a:noFill/>
                <a:ln>
                  <a:noFill/>
                </a:ln>
                <a:effectLst/>
              </c:spPr>
              <c:txPr>
                <a:bodyPr rot="0" spcFirstLastPara="1" vertOverflow="ellipsis" vert="horz" wrap="square" anchor="ctr" anchorCtr="1"/>
                <a:lstStyle/>
                <a:p>
                  <a:pPr>
                    <a:defRPr sz="16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24A-4304-9721-A0C4B04EE5E4}"/>
                </c:ext>
              </c:extLst>
            </c:dLbl>
            <c:dLbl>
              <c:idx val="2"/>
              <c:layout>
                <c:manualLayout>
                  <c:x val="6.1041344844126547E-3"/>
                  <c:y val="-1.1959261970025307E-7"/>
                </c:manualLayout>
              </c:layout>
              <c:tx>
                <c:rich>
                  <a:bodyPr rot="0" spcFirstLastPara="1" vertOverflow="ellipsis" vert="horz" wrap="square" anchor="ctr" anchorCtr="1"/>
                  <a:lstStyle/>
                  <a:p>
                    <a:pPr>
                      <a:defRPr sz="16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fld id="{9ED33E71-E912-4348-8AF1-6F2F11B640C2}" type="CATEGORYNAME">
                      <a:rPr lang="en-US">
                        <a:solidFill>
                          <a:schemeClr val="accent3">
                            <a:lumMod val="75000"/>
                          </a:schemeClr>
                        </a:solidFill>
                      </a:rPr>
                      <a:pPr>
                        <a:defRPr>
                          <a:solidFill>
                            <a:schemeClr val="accent3">
                              <a:lumMod val="75000"/>
                            </a:schemeClr>
                          </a:solidFill>
                        </a:defRPr>
                      </a:pPr>
                      <a:t>[CATEGORY NAME]</a:t>
                    </a:fld>
                    <a:endParaRPr lang="en-US" baseline="0" dirty="0">
                      <a:solidFill>
                        <a:schemeClr val="accent3">
                          <a:lumMod val="75000"/>
                        </a:schemeClr>
                      </a:solidFill>
                    </a:endParaRPr>
                  </a:p>
                  <a:p>
                    <a:pPr>
                      <a:defRPr>
                        <a:solidFill>
                          <a:schemeClr val="accent3">
                            <a:lumMod val="75000"/>
                          </a:schemeClr>
                        </a:solidFill>
                      </a:defRPr>
                    </a:pPr>
                    <a:fld id="{8DE9E99F-79D6-423E-868E-FF1C468FD326}" type="VALUE">
                      <a:rPr lang="en-US" b="1">
                        <a:solidFill>
                          <a:schemeClr val="accent3">
                            <a:lumMod val="75000"/>
                          </a:schemeClr>
                        </a:solidFill>
                      </a:rPr>
                      <a:pPr>
                        <a:defRPr>
                          <a:solidFill>
                            <a:schemeClr val="accent3">
                              <a:lumMod val="75000"/>
                            </a:schemeClr>
                          </a:solidFill>
                        </a:defRPr>
                      </a:pPr>
                      <a:t>[VALUE]</a:t>
                    </a:fld>
                    <a:endParaRPr lang="en-US"/>
                  </a:p>
                </c:rich>
              </c:tx>
              <c:spPr>
                <a:noFill/>
                <a:ln>
                  <a:noFill/>
                </a:ln>
                <a:effectLst/>
              </c:spPr>
              <c:txPr>
                <a:bodyPr rot="0" spcFirstLastPara="1" vertOverflow="ellipsis" vert="horz" wrap="square" anchor="ctr" anchorCtr="1"/>
                <a:lstStyle/>
                <a:p>
                  <a:pPr>
                    <a:defRPr sz="16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65997275783204"/>
                      <c:h val="0.19318609089995836"/>
                    </c:manualLayout>
                  </c15:layout>
                  <c15:dlblFieldTable/>
                  <c15:showDataLabelsRange val="0"/>
                </c:ext>
                <c:ext xmlns:c16="http://schemas.microsoft.com/office/drawing/2014/chart" uri="{C3380CC4-5D6E-409C-BE32-E72D297353CC}">
                  <c16:uniqueId val="{00000005-B24A-4304-9721-A0C4B04EE5E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Don't know</c:v>
                </c:pt>
                <c:pt idx="2">
                  <c:v>No</c:v>
                </c:pt>
              </c:strCache>
            </c:strRef>
          </c:cat>
          <c:val>
            <c:numRef>
              <c:f>Sheet1!$B$2:$B$4</c:f>
              <c:numCache>
                <c:formatCode>General</c:formatCode>
                <c:ptCount val="3"/>
                <c:pt idx="0">
                  <c:v>36</c:v>
                </c:pt>
                <c:pt idx="1">
                  <c:v>4</c:v>
                </c:pt>
                <c:pt idx="2">
                  <c:v>59</c:v>
                </c:pt>
              </c:numCache>
            </c:numRef>
          </c:val>
          <c:extLst>
            <c:ext xmlns:c16="http://schemas.microsoft.com/office/drawing/2014/chart" uri="{C3380CC4-5D6E-409C-BE32-E72D297353CC}">
              <c16:uniqueId val="{0000000A-B24A-4304-9721-A0C4B04EE5E4}"/>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9425146039743"/>
          <c:y val="0.12112005663906471"/>
          <c:w val="0.57783251312335959"/>
          <c:h val="0.81069641373085177"/>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7DE-4DC0-8227-F37AD489C9F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7DE-4DC0-8227-F37AD489C9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DE-4DC0-8227-F37AD489C9F9}"/>
              </c:ext>
            </c:extLst>
          </c:dPt>
          <c:dLbls>
            <c:dLbl>
              <c:idx val="0"/>
              <c:layout>
                <c:manualLayout>
                  <c:x val="-2.4057987174841079E-2"/>
                  <c:y val="4.8602440646182729E-2"/>
                </c:manualLayout>
              </c:layout>
              <c:tx>
                <c:rich>
                  <a:bodyPr rot="0" spcFirstLastPara="1" vertOverflow="ellipsis" vert="horz" wrap="square" anchor="ctr" anchorCtr="1"/>
                  <a:lstStyle/>
                  <a:p>
                    <a:pPr>
                      <a:defRPr sz="2000" b="0" i="0" u="none" strike="noStrike" kern="1200" baseline="0">
                        <a:solidFill>
                          <a:schemeClr val="accent2"/>
                        </a:solidFill>
                        <a:latin typeface="Arial" panose="020B0604020202020204" pitchFamily="34" charset="0"/>
                        <a:ea typeface="+mn-ea"/>
                        <a:cs typeface="Arial" panose="020B0604020202020204" pitchFamily="34" charset="0"/>
                      </a:defRPr>
                    </a:pPr>
                    <a:fld id="{D7C3F79D-FC45-497F-AE16-D094397593B4}" type="CATEGORYNAME">
                      <a:rPr lang="en-US" sz="2000">
                        <a:solidFill>
                          <a:schemeClr val="accent2"/>
                        </a:solidFill>
                      </a:rPr>
                      <a:pPr>
                        <a:defRPr sz="2000">
                          <a:solidFill>
                            <a:schemeClr val="accent2"/>
                          </a:solidFill>
                        </a:defRPr>
                      </a:pPr>
                      <a:t>[CATEGORY NAME]</a:t>
                    </a:fld>
                    <a:endParaRPr lang="en-US" sz="2000" baseline="0" dirty="0">
                      <a:solidFill>
                        <a:schemeClr val="accent2"/>
                      </a:solidFill>
                    </a:endParaRPr>
                  </a:p>
                  <a:p>
                    <a:pPr>
                      <a:defRPr sz="2000">
                        <a:solidFill>
                          <a:schemeClr val="accent2"/>
                        </a:solidFill>
                      </a:defRPr>
                    </a:pPr>
                    <a:fld id="{4169FC08-B13D-425A-919A-2EF4DCD30236}" type="VALUE">
                      <a:rPr lang="en-US" sz="2000" b="1">
                        <a:solidFill>
                          <a:schemeClr val="accent2"/>
                        </a:solidFill>
                      </a:rPr>
                      <a:pPr>
                        <a:defRPr sz="2000">
                          <a:solidFill>
                            <a:schemeClr val="accent2"/>
                          </a:solidFill>
                        </a:defRPr>
                      </a:pPr>
                      <a:t>[VALUE]</a:t>
                    </a:fld>
                    <a:endParaRPr lang="en-US"/>
                  </a:p>
                </c:rich>
              </c:tx>
              <c:spPr>
                <a:noFill/>
                <a:ln>
                  <a:noFill/>
                </a:ln>
                <a:effectLst/>
              </c:spPr>
              <c:txPr>
                <a:bodyPr rot="0" spcFirstLastPara="1" vertOverflow="ellipsis" vert="horz" wrap="square" anchor="ctr" anchorCtr="1"/>
                <a:lstStyle/>
                <a:p>
                  <a:pPr>
                    <a:defRPr sz="20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882891361041393"/>
                      <c:h val="0.23268418459360035"/>
                    </c:manualLayout>
                  </c15:layout>
                  <c15:dlblFieldTable/>
                  <c15:showDataLabelsRange val="0"/>
                </c:ext>
                <c:ext xmlns:c16="http://schemas.microsoft.com/office/drawing/2014/chart" uri="{C3380CC4-5D6E-409C-BE32-E72D297353CC}">
                  <c16:uniqueId val="{00000001-87DE-4DC0-8227-F37AD489C9F9}"/>
                </c:ext>
              </c:extLst>
            </c:dLbl>
            <c:dLbl>
              <c:idx val="1"/>
              <c:layout>
                <c:manualLayout>
                  <c:x val="-1.0509478524924112E-2"/>
                  <c:y val="-3.037652540386539E-3"/>
                </c:manualLayout>
              </c:layout>
              <c:tx>
                <c:rich>
                  <a:bodyPr rot="0" spcFirstLastPara="1" vertOverflow="ellipsis" vert="horz" wrap="square" anchor="ctr" anchorCtr="1"/>
                  <a:lstStyle/>
                  <a:p>
                    <a:pPr>
                      <a:defRPr sz="16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fld id="{31B8E887-0C74-46DA-9E9B-F6FFA9B16315}" type="CATEGORYNAME">
                      <a:rPr lang="en-US">
                        <a:solidFill>
                          <a:schemeClr val="bg1">
                            <a:lumMod val="65000"/>
                          </a:schemeClr>
                        </a:solidFill>
                      </a:rPr>
                      <a:pPr>
                        <a:defRPr>
                          <a:solidFill>
                            <a:schemeClr val="bg1">
                              <a:lumMod val="65000"/>
                            </a:schemeClr>
                          </a:solidFill>
                        </a:defRPr>
                      </a:pPr>
                      <a:t>[CATEGORY NAME]</a:t>
                    </a:fld>
                    <a:endParaRPr lang="en-US" baseline="0" dirty="0">
                      <a:solidFill>
                        <a:schemeClr val="bg1">
                          <a:lumMod val="65000"/>
                        </a:schemeClr>
                      </a:solidFill>
                    </a:endParaRPr>
                  </a:p>
                  <a:p>
                    <a:pPr>
                      <a:defRPr>
                        <a:solidFill>
                          <a:schemeClr val="bg1">
                            <a:lumMod val="65000"/>
                          </a:schemeClr>
                        </a:solidFill>
                      </a:defRPr>
                    </a:pPr>
                    <a:r>
                      <a:rPr lang="en-US" b="1" dirty="0">
                        <a:solidFill>
                          <a:schemeClr val="bg1">
                            <a:lumMod val="65000"/>
                          </a:schemeClr>
                        </a:solidFill>
                      </a:rPr>
                      <a:t>6</a:t>
                    </a:r>
                  </a:p>
                </c:rich>
              </c:tx>
              <c:spPr>
                <a:noFill/>
                <a:ln>
                  <a:noFill/>
                </a:ln>
                <a:effectLst/>
              </c:spPr>
              <c:txPr>
                <a:bodyPr rot="0" spcFirstLastPara="1" vertOverflow="ellipsis" vert="horz" wrap="square" anchor="ctr" anchorCtr="1"/>
                <a:lstStyle/>
                <a:p>
                  <a:pPr>
                    <a:defRPr sz="1600" b="0"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7DE-4DC0-8227-F37AD489C9F9}"/>
                </c:ext>
              </c:extLst>
            </c:dLbl>
            <c:dLbl>
              <c:idx val="2"/>
              <c:layout>
                <c:manualLayout>
                  <c:x val="6.1041344844126547E-3"/>
                  <c:y val="-1.1959261970025307E-7"/>
                </c:manualLayout>
              </c:layout>
              <c:tx>
                <c:rich>
                  <a:bodyPr rot="0" spcFirstLastPara="1" vertOverflow="ellipsis" vert="horz" wrap="square" anchor="ctr" anchorCtr="1"/>
                  <a:lstStyle/>
                  <a:p>
                    <a:pPr>
                      <a:defRPr sz="16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fld id="{9ED33E71-E912-4348-8AF1-6F2F11B640C2}" type="CATEGORYNAME">
                      <a:rPr lang="en-US">
                        <a:solidFill>
                          <a:schemeClr val="accent3">
                            <a:lumMod val="75000"/>
                          </a:schemeClr>
                        </a:solidFill>
                      </a:rPr>
                      <a:pPr>
                        <a:defRPr>
                          <a:solidFill>
                            <a:schemeClr val="accent3">
                              <a:lumMod val="75000"/>
                            </a:schemeClr>
                          </a:solidFill>
                        </a:defRPr>
                      </a:pPr>
                      <a:t>[CATEGORY NAME]</a:t>
                    </a:fld>
                    <a:endParaRPr lang="en-US" baseline="0" dirty="0">
                      <a:solidFill>
                        <a:schemeClr val="accent3">
                          <a:lumMod val="75000"/>
                        </a:schemeClr>
                      </a:solidFill>
                    </a:endParaRPr>
                  </a:p>
                  <a:p>
                    <a:pPr>
                      <a:defRPr>
                        <a:solidFill>
                          <a:schemeClr val="accent3">
                            <a:lumMod val="75000"/>
                          </a:schemeClr>
                        </a:solidFill>
                      </a:defRPr>
                    </a:pPr>
                    <a:fld id="{8DE9E99F-79D6-423E-868E-FF1C468FD326}" type="VALUE">
                      <a:rPr lang="en-US" b="1">
                        <a:solidFill>
                          <a:schemeClr val="accent3">
                            <a:lumMod val="75000"/>
                          </a:schemeClr>
                        </a:solidFill>
                      </a:rPr>
                      <a:pPr>
                        <a:defRPr>
                          <a:solidFill>
                            <a:schemeClr val="accent3">
                              <a:lumMod val="75000"/>
                            </a:schemeClr>
                          </a:solidFill>
                        </a:defRPr>
                      </a:pPr>
                      <a:t>[VALUE]</a:t>
                    </a:fld>
                    <a:endParaRPr lang="en-US"/>
                  </a:p>
                </c:rich>
              </c:tx>
              <c:spPr>
                <a:noFill/>
                <a:ln>
                  <a:noFill/>
                </a:ln>
                <a:effectLst/>
              </c:spPr>
              <c:txPr>
                <a:bodyPr rot="0" spcFirstLastPara="1" vertOverflow="ellipsis" vert="horz" wrap="square" anchor="ctr" anchorCtr="1"/>
                <a:lstStyle/>
                <a:p>
                  <a:pPr>
                    <a:defRPr sz="16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65997275783204"/>
                      <c:h val="0.19318609089995836"/>
                    </c:manualLayout>
                  </c15:layout>
                  <c15:dlblFieldTable/>
                  <c15:showDataLabelsRange val="0"/>
                </c:ext>
                <c:ext xmlns:c16="http://schemas.microsoft.com/office/drawing/2014/chart" uri="{C3380CC4-5D6E-409C-BE32-E72D297353CC}">
                  <c16:uniqueId val="{00000005-87DE-4DC0-8227-F37AD489C9F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Don't know</c:v>
                </c:pt>
                <c:pt idx="2">
                  <c:v>No</c:v>
                </c:pt>
              </c:strCache>
            </c:strRef>
          </c:cat>
          <c:val>
            <c:numRef>
              <c:f>Sheet1!$B$2:$B$4</c:f>
              <c:numCache>
                <c:formatCode>General</c:formatCode>
                <c:ptCount val="3"/>
                <c:pt idx="0">
                  <c:v>55</c:v>
                </c:pt>
                <c:pt idx="1">
                  <c:v>6</c:v>
                </c:pt>
                <c:pt idx="2">
                  <c:v>39</c:v>
                </c:pt>
              </c:numCache>
            </c:numRef>
          </c:val>
          <c:extLst>
            <c:ext xmlns:c16="http://schemas.microsoft.com/office/drawing/2014/chart" uri="{C3380CC4-5D6E-409C-BE32-E72D297353CC}">
              <c16:uniqueId val="{0000000A-87DE-4DC0-8227-F37AD489C9F9}"/>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8959283050145"/>
          <c:y val="9.68051247087858E-2"/>
          <c:w val="0.63306793065340516"/>
          <c:h val="0.87160101300332482"/>
        </c:manualLayout>
      </c:layout>
      <c:barChart>
        <c:barDir val="bar"/>
        <c:grouping val="percentStacked"/>
        <c:varyColors val="0"/>
        <c:ser>
          <c:idx val="0"/>
          <c:order val="0"/>
          <c:tx>
            <c:strRef>
              <c:f>Sheet1!$B$1</c:f>
              <c:strCache>
                <c:ptCount val="1"/>
                <c:pt idx="0">
                  <c:v>Build on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Democrat</c:v>
                </c:pt>
                <c:pt idx="2">
                  <c:v>Independent</c:v>
                </c:pt>
                <c:pt idx="3">
                  <c:v>Republican</c:v>
                </c:pt>
              </c:strCache>
            </c:strRef>
          </c:cat>
          <c:val>
            <c:numRef>
              <c:f>Sheet1!$B$2:$B$5</c:f>
              <c:numCache>
                <c:formatCode>General</c:formatCode>
                <c:ptCount val="4"/>
                <c:pt idx="0">
                  <c:v>59</c:v>
                </c:pt>
                <c:pt idx="1">
                  <c:v>55</c:v>
                </c:pt>
                <c:pt idx="2">
                  <c:v>56</c:v>
                </c:pt>
                <c:pt idx="3">
                  <c:v>65</c:v>
                </c:pt>
              </c:numCache>
            </c:numRef>
          </c:val>
          <c:extLst>
            <c:ext xmlns:c16="http://schemas.microsoft.com/office/drawing/2014/chart" uri="{C3380CC4-5D6E-409C-BE32-E72D297353CC}">
              <c16:uniqueId val="{00000000-3BB5-4D3D-8B56-22DC67CAC1D6}"/>
            </c:ext>
          </c:extLst>
        </c:ser>
        <c:ser>
          <c:idx val="2"/>
          <c:order val="1"/>
          <c:tx>
            <c:strRef>
              <c:f>Sheet1!$D$1</c:f>
              <c:strCache>
                <c:ptCount val="1"/>
                <c:pt idx="0">
                  <c:v>Don't know</c:v>
                </c:pt>
              </c:strCache>
            </c:strRef>
          </c:tx>
          <c:spPr>
            <a:solidFill>
              <a:schemeClr val="bg1">
                <a:lumMod val="95000"/>
              </a:schemeClr>
            </a:solidFill>
            <a:ln>
              <a:noFill/>
            </a:ln>
            <a:effectLst/>
          </c:spPr>
          <c:invertIfNegative val="0"/>
          <c:cat>
            <c:strRef>
              <c:f>Sheet1!$A$2:$A$5</c:f>
              <c:strCache>
                <c:ptCount val="4"/>
                <c:pt idx="0">
                  <c:v>Overall</c:v>
                </c:pt>
                <c:pt idx="1">
                  <c:v>Democrat</c:v>
                </c:pt>
                <c:pt idx="2">
                  <c:v>Independent</c:v>
                </c:pt>
                <c:pt idx="3">
                  <c:v>Republican</c:v>
                </c:pt>
              </c:strCache>
            </c:strRef>
          </c:cat>
          <c:val>
            <c:numRef>
              <c:f>Sheet1!$D$2:$D$5</c:f>
              <c:numCache>
                <c:formatCode>General</c:formatCode>
                <c:ptCount val="4"/>
                <c:pt idx="0">
                  <c:v>16</c:v>
                </c:pt>
                <c:pt idx="1">
                  <c:v>9</c:v>
                </c:pt>
                <c:pt idx="2">
                  <c:v>33</c:v>
                </c:pt>
                <c:pt idx="3">
                  <c:v>18</c:v>
                </c:pt>
              </c:numCache>
            </c:numRef>
          </c:val>
          <c:extLst>
            <c:ext xmlns:c16="http://schemas.microsoft.com/office/drawing/2014/chart" uri="{C3380CC4-5D6E-409C-BE32-E72D297353CC}">
              <c16:uniqueId val="{00000002-3BB5-4D3D-8B56-22DC67CAC1D6}"/>
            </c:ext>
          </c:extLst>
        </c:ser>
        <c:ser>
          <c:idx val="1"/>
          <c:order val="2"/>
          <c:tx>
            <c:strRef>
              <c:f>Sheet1!$C$1</c:f>
              <c:strCache>
                <c:ptCount val="1"/>
                <c:pt idx="0">
                  <c:v>Transform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Democrat</c:v>
                </c:pt>
                <c:pt idx="2">
                  <c:v>Independent</c:v>
                </c:pt>
                <c:pt idx="3">
                  <c:v>Republican</c:v>
                </c:pt>
              </c:strCache>
            </c:strRef>
          </c:cat>
          <c:val>
            <c:numRef>
              <c:f>Sheet1!$C$2:$C$5</c:f>
              <c:numCache>
                <c:formatCode>General</c:formatCode>
                <c:ptCount val="4"/>
                <c:pt idx="0">
                  <c:v>25</c:v>
                </c:pt>
                <c:pt idx="1">
                  <c:v>36</c:v>
                </c:pt>
                <c:pt idx="2">
                  <c:v>11</c:v>
                </c:pt>
                <c:pt idx="3">
                  <c:v>18</c:v>
                </c:pt>
              </c:numCache>
            </c:numRef>
          </c:val>
          <c:extLst>
            <c:ext xmlns:c16="http://schemas.microsoft.com/office/drawing/2014/chart" uri="{C3380CC4-5D6E-409C-BE32-E72D297353CC}">
              <c16:uniqueId val="{00000004-3BB5-4D3D-8B56-22DC67CAC1D6}"/>
            </c:ext>
          </c:extLst>
        </c:ser>
        <c:dLbls>
          <c:showLegendKey val="0"/>
          <c:showVal val="0"/>
          <c:showCatName val="0"/>
          <c:showSerName val="0"/>
          <c:showPercent val="0"/>
          <c:showBubbleSize val="0"/>
        </c:dLbls>
        <c:gapWidth val="30"/>
        <c:overlap val="100"/>
        <c:axId val="299737967"/>
        <c:axId val="299741295"/>
      </c:barChart>
      <c:catAx>
        <c:axId val="299737967"/>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299741295"/>
        <c:crosses val="autoZero"/>
        <c:auto val="1"/>
        <c:lblAlgn val="ctr"/>
        <c:lblOffset val="100"/>
        <c:noMultiLvlLbl val="0"/>
      </c:catAx>
      <c:valAx>
        <c:axId val="299741295"/>
        <c:scaling>
          <c:orientation val="minMax"/>
        </c:scaling>
        <c:delete val="1"/>
        <c:axPos val="t"/>
        <c:numFmt formatCode="0%" sourceLinked="1"/>
        <c:majorTickMark val="none"/>
        <c:minorTickMark val="none"/>
        <c:tickLblPos val="nextTo"/>
        <c:crossAx val="2997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4348323909176"/>
          <c:y val="6.6304743716180614E-2"/>
          <c:w val="0.80628697000123306"/>
          <c:h val="0.69250157845577442"/>
        </c:manualLayout>
      </c:layout>
      <c:barChart>
        <c:barDir val="col"/>
        <c:grouping val="clustered"/>
        <c:varyColors val="0"/>
        <c:ser>
          <c:idx val="0"/>
          <c:order val="0"/>
          <c:tx>
            <c:strRef>
              <c:f>Sheet1!$B$1</c:f>
              <c:strCache>
                <c:ptCount val="1"/>
                <c:pt idx="0">
                  <c:v>Overall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Reducing the cost of care</c:v>
                </c:pt>
                <c:pt idx="1">
                  <c:v>Improving the quality of care</c:v>
                </c:pt>
                <c:pt idx="2">
                  <c:v>Simplifying the system and making it easier to navigate</c:v>
                </c:pt>
                <c:pt idx="3">
                  <c:v>Increasing access to coverage</c:v>
                </c:pt>
              </c:strCache>
            </c:strRef>
          </c:cat>
          <c:val>
            <c:numRef>
              <c:f>Sheet1!$B$2:$B$5</c:f>
              <c:numCache>
                <c:formatCode>0</c:formatCode>
                <c:ptCount val="4"/>
                <c:pt idx="0">
                  <c:v>49</c:v>
                </c:pt>
                <c:pt idx="1">
                  <c:v>17</c:v>
                </c:pt>
                <c:pt idx="2">
                  <c:v>16</c:v>
                </c:pt>
                <c:pt idx="3">
                  <c:v>15</c:v>
                </c:pt>
              </c:numCache>
            </c:numRef>
          </c:val>
          <c:extLst>
            <c:ext xmlns:c16="http://schemas.microsoft.com/office/drawing/2014/chart" uri="{C3380CC4-5D6E-409C-BE32-E72D297353CC}">
              <c16:uniqueId val="{00000000-F928-4222-A5A7-D5D5CB8A4FD8}"/>
            </c:ext>
          </c:extLst>
        </c:ser>
        <c:dLbls>
          <c:dLblPos val="ctr"/>
          <c:showLegendKey val="0"/>
          <c:showVal val="1"/>
          <c:showCatName val="0"/>
          <c:showSerName val="0"/>
          <c:showPercent val="0"/>
          <c:showBubbleSize val="0"/>
        </c:dLbls>
        <c:gapWidth val="100"/>
        <c:axId val="385856687"/>
        <c:axId val="38585793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Private Health Insurance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Reducing the cost of care</c:v>
                      </c:pt>
                      <c:pt idx="1">
                        <c:v>Improving the quality of care</c:v>
                      </c:pt>
                      <c:pt idx="2">
                        <c:v>Simplifying the system and making it easier to navigate</c:v>
                      </c:pt>
                      <c:pt idx="3">
                        <c:v>Increasing access to coverage</c:v>
                      </c:pt>
                    </c:strCache>
                  </c:strRef>
                </c:cat>
                <c:val>
                  <c:numRef>
                    <c:extLst>
                      <c:ext uri="{02D57815-91ED-43cb-92C2-25804820EDAC}">
                        <c15:formulaRef>
                          <c15:sqref>Sheet1!$C$2:$C$5</c15:sqref>
                        </c15:formulaRef>
                      </c:ext>
                    </c:extLst>
                    <c:numCache>
                      <c:formatCode>General</c:formatCode>
                      <c:ptCount val="4"/>
                      <c:pt idx="0">
                        <c:v>53</c:v>
                      </c:pt>
                      <c:pt idx="1">
                        <c:v>17</c:v>
                      </c:pt>
                      <c:pt idx="2">
                        <c:v>14</c:v>
                      </c:pt>
                      <c:pt idx="3">
                        <c:v>14</c:v>
                      </c:pt>
                    </c:numCache>
                  </c:numRef>
                </c:val>
                <c:extLst>
                  <c:ext xmlns:c16="http://schemas.microsoft.com/office/drawing/2014/chart" uri="{C3380CC4-5D6E-409C-BE32-E72D297353CC}">
                    <c16:uniqueId val="{00000001-9C30-49B0-AA78-2F06BA47018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Public Health Insurance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Reducing the cost of care</c:v>
                      </c:pt>
                      <c:pt idx="1">
                        <c:v>Improving the quality of care</c:v>
                      </c:pt>
                      <c:pt idx="2">
                        <c:v>Simplifying the system and making it easier to navigate</c:v>
                      </c:pt>
                      <c:pt idx="3">
                        <c:v>Increasing access to coverage</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45</c:v>
                      </c:pt>
                      <c:pt idx="1">
                        <c:v>17</c:v>
                      </c:pt>
                      <c:pt idx="2">
                        <c:v>17</c:v>
                      </c:pt>
                      <c:pt idx="3">
                        <c:v>17</c:v>
                      </c:pt>
                    </c:numCache>
                  </c:numRef>
                </c:val>
                <c:extLst xmlns:c15="http://schemas.microsoft.com/office/drawing/2012/chart">
                  <c:ext xmlns:c16="http://schemas.microsoft.com/office/drawing/2014/chart" uri="{C3380CC4-5D6E-409C-BE32-E72D297353CC}">
                    <c16:uniqueId val="{00000002-9C30-49B0-AA78-2F06BA470184}"/>
                  </c:ext>
                </c:extLst>
              </c15:ser>
            </c15:filteredBarSeries>
          </c:ext>
        </c:extLst>
      </c:barChart>
      <c:catAx>
        <c:axId val="385856687"/>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spc="-20" baseline="0">
                <a:solidFill>
                  <a:schemeClr val="tx1"/>
                </a:solidFill>
                <a:latin typeface="Arial" panose="020B0604020202020204" pitchFamily="34" charset="0"/>
                <a:ea typeface="+mn-ea"/>
                <a:cs typeface="Arial" panose="020B0604020202020204" pitchFamily="34" charset="0"/>
              </a:defRPr>
            </a:pPr>
            <a:endParaRPr lang="en-US"/>
          </a:p>
        </c:txPr>
        <c:crossAx val="385857935"/>
        <c:crosses val="autoZero"/>
        <c:auto val="1"/>
        <c:lblAlgn val="ctr"/>
        <c:lblOffset val="100"/>
        <c:noMultiLvlLbl val="0"/>
      </c:catAx>
      <c:valAx>
        <c:axId val="385857935"/>
        <c:scaling>
          <c:orientation val="minMax"/>
          <c:max val="8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85668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34507528664177E-2"/>
          <c:y val="4.9785824670093931E-2"/>
          <c:w val="0.92117025387748119"/>
          <c:h val="0.61431997171986752"/>
        </c:manualLayout>
      </c:layout>
      <c:barChart>
        <c:barDir val="col"/>
        <c:grouping val="stacked"/>
        <c:varyColors val="0"/>
        <c:ser>
          <c:idx val="0"/>
          <c:order val="0"/>
          <c:tx>
            <c:strRef>
              <c:f>Sheet1!$B$1</c:f>
              <c:strCache>
                <c:ptCount val="1"/>
                <c:pt idx="0">
                  <c:v>Very</c:v>
                </c:pt>
              </c:strCache>
            </c:strRef>
          </c:tx>
          <c:spPr>
            <a:solidFill>
              <a:schemeClr val="tx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7D8-4EEF-99F0-1FCC9CFB20A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27D8-4EEF-99F0-1FCC9CFB20A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AD6-4DE4-9BAD-7AE91B075BF6}"/>
              </c:ext>
            </c:extLst>
          </c:dPt>
          <c:dLbls>
            <c:dLbl>
              <c:idx val="1"/>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D8-4EEF-99F0-1FCC9CFB20AA}"/>
                </c:ext>
              </c:extLst>
            </c:dLbl>
            <c:dLbl>
              <c:idx val="3"/>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8-4EEF-99F0-1FCC9CFB20AA}"/>
                </c:ext>
              </c:extLst>
            </c:dLbl>
            <c:dLbl>
              <c:idx val="5"/>
              <c:spPr>
                <a:solidFill>
                  <a:schemeClr val="tx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D6-4DE4-9BAD-7AE91B075B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c:v>
                </c:pt>
                <c:pt idx="1">
                  <c:v>D-</c:v>
                </c:pt>
                <c:pt idx="2">
                  <c:v>P+</c:v>
                </c:pt>
                <c:pt idx="3">
                  <c:v>P-</c:v>
                </c:pt>
                <c:pt idx="4">
                  <c:v>T+</c:v>
                </c:pt>
                <c:pt idx="5">
                  <c:v>T-</c:v>
                </c:pt>
              </c:strCache>
            </c:strRef>
          </c:cat>
          <c:val>
            <c:numRef>
              <c:f>Sheet1!$B$2:$B$7</c:f>
              <c:numCache>
                <c:formatCode>General</c:formatCode>
                <c:ptCount val="6"/>
                <c:pt idx="0">
                  <c:v>63</c:v>
                </c:pt>
                <c:pt idx="1">
                  <c:v>2</c:v>
                </c:pt>
                <c:pt idx="2">
                  <c:v>58</c:v>
                </c:pt>
                <c:pt idx="3">
                  <c:v>3</c:v>
                </c:pt>
                <c:pt idx="4">
                  <c:v>38</c:v>
                </c:pt>
                <c:pt idx="5">
                  <c:v>6</c:v>
                </c:pt>
              </c:numCache>
            </c:numRef>
          </c:val>
          <c:extLst>
            <c:ext xmlns:c16="http://schemas.microsoft.com/office/drawing/2014/chart" uri="{C3380CC4-5D6E-409C-BE32-E72D297353CC}">
              <c16:uniqueId val="{00000006-27D8-4EEF-99F0-1FCC9CFB20AA}"/>
            </c:ext>
          </c:extLst>
        </c:ser>
        <c:ser>
          <c:idx val="1"/>
          <c:order val="1"/>
          <c:tx>
            <c:strRef>
              <c:f>Sheet1!$C$1</c:f>
              <c:strCache>
                <c:ptCount val="1"/>
                <c:pt idx="0">
                  <c:v>Somewhat</c:v>
                </c:pt>
              </c:strCache>
            </c:strRef>
          </c:tx>
          <c:spPr>
            <a:solidFill>
              <a:schemeClr val="accent6"/>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27D8-4EEF-99F0-1FCC9CFB20A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27D8-4EEF-99F0-1FCC9CFB20A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CAD6-4DE4-9BAD-7AE91B075BF6}"/>
              </c:ext>
            </c:extLst>
          </c:dPt>
          <c:cat>
            <c:strRef>
              <c:f>Sheet1!$A$2:$A$7</c:f>
              <c:strCache>
                <c:ptCount val="6"/>
                <c:pt idx="0">
                  <c:v>D+</c:v>
                </c:pt>
                <c:pt idx="1">
                  <c:v>D-</c:v>
                </c:pt>
                <c:pt idx="2">
                  <c:v>P+</c:v>
                </c:pt>
                <c:pt idx="3">
                  <c:v>P-</c:v>
                </c:pt>
                <c:pt idx="4">
                  <c:v>T+</c:v>
                </c:pt>
                <c:pt idx="5">
                  <c:v>T-</c:v>
                </c:pt>
              </c:strCache>
            </c:strRef>
          </c:cat>
          <c:val>
            <c:numRef>
              <c:f>Sheet1!$C$2:$C$7</c:f>
              <c:numCache>
                <c:formatCode>General</c:formatCode>
                <c:ptCount val="6"/>
                <c:pt idx="0">
                  <c:v>27</c:v>
                </c:pt>
                <c:pt idx="1">
                  <c:v>5</c:v>
                </c:pt>
                <c:pt idx="2">
                  <c:v>27</c:v>
                </c:pt>
                <c:pt idx="3">
                  <c:v>5</c:v>
                </c:pt>
                <c:pt idx="4">
                  <c:v>36</c:v>
                </c:pt>
                <c:pt idx="5">
                  <c:v>13</c:v>
                </c:pt>
              </c:numCache>
            </c:numRef>
          </c:val>
          <c:extLst>
            <c:ext xmlns:c16="http://schemas.microsoft.com/office/drawing/2014/chart" uri="{C3380CC4-5D6E-409C-BE32-E72D297353CC}">
              <c16:uniqueId val="{0000000D-27D8-4EEF-99F0-1FCC9CFB20AA}"/>
            </c:ext>
          </c:extLst>
        </c:ser>
        <c:dLbls>
          <c:showLegendKey val="0"/>
          <c:showVal val="0"/>
          <c:showCatName val="0"/>
          <c:showSerName val="0"/>
          <c:showPercent val="0"/>
          <c:showBubbleSize val="0"/>
        </c:dLbls>
        <c:gapWidth val="25"/>
        <c:overlap val="100"/>
        <c:axId val="1613997616"/>
        <c:axId val="1422838704"/>
      </c:barChart>
      <c:lineChart>
        <c:grouping val="standard"/>
        <c:varyColors val="0"/>
        <c:ser>
          <c:idx val="2"/>
          <c:order val="2"/>
          <c:tx>
            <c:strRef>
              <c:f>Sheet1!$D$1</c:f>
              <c:strCache>
                <c:ptCount val="1"/>
                <c:pt idx="0">
                  <c:v>Column1</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c:v>
                </c:pt>
                <c:pt idx="1">
                  <c:v>D-</c:v>
                </c:pt>
                <c:pt idx="2">
                  <c:v>P+</c:v>
                </c:pt>
                <c:pt idx="3">
                  <c:v>P-</c:v>
                </c:pt>
                <c:pt idx="4">
                  <c:v>T+</c:v>
                </c:pt>
                <c:pt idx="5">
                  <c:v>T-</c:v>
                </c:pt>
              </c:strCache>
            </c:strRef>
          </c:cat>
          <c:val>
            <c:numRef>
              <c:f>Sheet1!$D$2:$D$7</c:f>
              <c:numCache>
                <c:formatCode>General</c:formatCode>
                <c:ptCount val="6"/>
                <c:pt idx="0">
                  <c:v>90</c:v>
                </c:pt>
                <c:pt idx="1">
                  <c:v>7</c:v>
                </c:pt>
                <c:pt idx="2">
                  <c:v>85</c:v>
                </c:pt>
                <c:pt idx="3">
                  <c:v>8</c:v>
                </c:pt>
                <c:pt idx="4">
                  <c:v>74</c:v>
                </c:pt>
                <c:pt idx="5">
                  <c:v>19</c:v>
                </c:pt>
              </c:numCache>
            </c:numRef>
          </c:val>
          <c:smooth val="0"/>
          <c:extLst>
            <c:ext xmlns:c16="http://schemas.microsoft.com/office/drawing/2014/chart" uri="{C3380CC4-5D6E-409C-BE32-E72D297353CC}">
              <c16:uniqueId val="{0000000E-27D8-4EEF-99F0-1FCC9CFB20AA}"/>
            </c:ext>
          </c:extLst>
        </c:ser>
        <c:dLbls>
          <c:showLegendKey val="0"/>
          <c:showVal val="0"/>
          <c:showCatName val="0"/>
          <c:showSerName val="0"/>
          <c:showPercent val="0"/>
          <c:showBubbleSize val="0"/>
        </c:dLbls>
        <c:marker val="1"/>
        <c:smooth val="0"/>
        <c:axId val="1613997616"/>
        <c:axId val="1422838704"/>
      </c:lineChart>
      <c:catAx>
        <c:axId val="161399761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22838704"/>
        <c:crosses val="autoZero"/>
        <c:auto val="1"/>
        <c:lblAlgn val="ctr"/>
        <c:lblOffset val="100"/>
        <c:noMultiLvlLbl val="0"/>
      </c:catAx>
      <c:valAx>
        <c:axId val="1422838704"/>
        <c:scaling>
          <c:orientation val="minMax"/>
          <c:max val="100"/>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3997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966935951188E-2"/>
          <c:y val="0.20160637636675333"/>
          <c:w val="0.93521176330231448"/>
          <c:h val="0.61035297902346974"/>
        </c:manualLayout>
      </c:layout>
      <c:barChart>
        <c:barDir val="col"/>
        <c:grouping val="clustered"/>
        <c:varyColors val="0"/>
        <c:ser>
          <c:idx val="0"/>
          <c:order val="0"/>
          <c:tx>
            <c:strRef>
              <c:f>Sheet1!$B$1</c:f>
              <c:strCache>
                <c:ptCount val="1"/>
                <c:pt idx="0">
                  <c:v>Expanded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Democrat</c:v>
                </c:pt>
                <c:pt idx="2">
                  <c:v>Independent</c:v>
                </c:pt>
                <c:pt idx="3">
                  <c:v>Republican</c:v>
                </c:pt>
              </c:strCache>
            </c:strRef>
          </c:cat>
          <c:val>
            <c:numRef>
              <c:f>Sheet1!$B$2:$B$5</c:f>
              <c:numCache>
                <c:formatCode>General</c:formatCode>
                <c:ptCount val="4"/>
                <c:pt idx="0">
                  <c:v>43</c:v>
                </c:pt>
                <c:pt idx="1">
                  <c:v>54</c:v>
                </c:pt>
                <c:pt idx="2">
                  <c:v>39</c:v>
                </c:pt>
                <c:pt idx="3">
                  <c:v>31</c:v>
                </c:pt>
              </c:numCache>
            </c:numRef>
          </c:val>
          <c:extLst>
            <c:ext xmlns:c16="http://schemas.microsoft.com/office/drawing/2014/chart" uri="{C3380CC4-5D6E-409C-BE32-E72D297353CC}">
              <c16:uniqueId val="{00000000-86E2-41B9-B5BA-5E29830C2215}"/>
            </c:ext>
          </c:extLst>
        </c:ser>
        <c:ser>
          <c:idx val="1"/>
          <c:order val="1"/>
          <c:tx>
            <c:strRef>
              <c:f>Sheet1!$C$1</c:f>
              <c:strCache>
                <c:ptCount val="1"/>
                <c:pt idx="0">
                  <c:v>Remain the same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Democrat</c:v>
                </c:pt>
                <c:pt idx="2">
                  <c:v>Independent</c:v>
                </c:pt>
                <c:pt idx="3">
                  <c:v>Republican</c:v>
                </c:pt>
              </c:strCache>
            </c:strRef>
          </c:cat>
          <c:val>
            <c:numRef>
              <c:f>Sheet1!$C$2:$C$5</c:f>
              <c:numCache>
                <c:formatCode>General</c:formatCode>
                <c:ptCount val="4"/>
                <c:pt idx="0">
                  <c:v>33</c:v>
                </c:pt>
                <c:pt idx="1">
                  <c:v>29</c:v>
                </c:pt>
                <c:pt idx="2">
                  <c:v>17</c:v>
                </c:pt>
                <c:pt idx="3">
                  <c:v>43</c:v>
                </c:pt>
              </c:numCache>
            </c:numRef>
          </c:val>
          <c:extLst>
            <c:ext xmlns:c16="http://schemas.microsoft.com/office/drawing/2014/chart" uri="{C3380CC4-5D6E-409C-BE32-E72D297353CC}">
              <c16:uniqueId val="{00000001-86E2-41B9-B5BA-5E29830C2215}"/>
            </c:ext>
          </c:extLst>
        </c:ser>
        <c:ser>
          <c:idx val="2"/>
          <c:order val="2"/>
          <c:tx>
            <c:strRef>
              <c:f>Sheet1!$D$1</c:f>
              <c:strCache>
                <c:ptCount val="1"/>
                <c:pt idx="0">
                  <c:v>Reduced</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E-4D91-938C-79C70D1A576B}"/>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Democrat</c:v>
                </c:pt>
                <c:pt idx="2">
                  <c:v>Independent</c:v>
                </c:pt>
                <c:pt idx="3">
                  <c:v>Republican</c:v>
                </c:pt>
              </c:strCache>
            </c:strRef>
          </c:cat>
          <c:val>
            <c:numRef>
              <c:f>Sheet1!$D$2:$D$5</c:f>
              <c:numCache>
                <c:formatCode>General</c:formatCode>
                <c:ptCount val="4"/>
                <c:pt idx="0">
                  <c:v>10</c:v>
                </c:pt>
                <c:pt idx="1">
                  <c:v>7</c:v>
                </c:pt>
                <c:pt idx="2">
                  <c:v>17</c:v>
                </c:pt>
                <c:pt idx="3">
                  <c:v>11</c:v>
                </c:pt>
              </c:numCache>
            </c:numRef>
          </c:val>
          <c:extLst>
            <c:ext xmlns:c16="http://schemas.microsoft.com/office/drawing/2014/chart" uri="{C3380CC4-5D6E-409C-BE32-E72D297353CC}">
              <c16:uniqueId val="{00000001-4B7E-4D91-938C-79C70D1A576B}"/>
            </c:ext>
          </c:extLst>
        </c:ser>
        <c:ser>
          <c:idx val="3"/>
          <c:order val="3"/>
          <c:tx>
            <c:strRef>
              <c:f>Sheet1!$E$1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Democrat</c:v>
                </c:pt>
                <c:pt idx="2">
                  <c:v>Independent</c:v>
                </c:pt>
                <c:pt idx="3">
                  <c:v>Republican</c:v>
                </c:pt>
              </c:strCache>
            </c:strRef>
          </c:cat>
          <c:val>
            <c:numRef>
              <c:f>Sheet1!$E$2:$E$5</c:f>
              <c:numCache>
                <c:formatCode>General</c:formatCode>
                <c:ptCount val="4"/>
                <c:pt idx="0">
                  <c:v>14</c:v>
                </c:pt>
                <c:pt idx="1">
                  <c:v>10</c:v>
                </c:pt>
                <c:pt idx="2">
                  <c:v>27</c:v>
                </c:pt>
                <c:pt idx="3">
                  <c:v>15</c:v>
                </c:pt>
              </c:numCache>
            </c:numRef>
          </c:val>
          <c:extLst>
            <c:ext xmlns:c16="http://schemas.microsoft.com/office/drawing/2014/chart" uri="{C3380CC4-5D6E-409C-BE32-E72D297353CC}">
              <c16:uniqueId val="{00000002-4B7E-4D91-938C-79C70D1A576B}"/>
            </c:ext>
          </c:extLst>
        </c:ser>
        <c:dLbls>
          <c:dLblPos val="inEnd"/>
          <c:showLegendKey val="0"/>
          <c:showVal val="1"/>
          <c:showCatName val="0"/>
          <c:showSerName val="0"/>
          <c:showPercent val="0"/>
          <c:showBubbleSize val="0"/>
        </c:dLbls>
        <c:gapWidth val="100"/>
        <c:axId val="385842543"/>
        <c:axId val="385851279"/>
      </c:barChart>
      <c:catAx>
        <c:axId val="385842543"/>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5851279"/>
        <c:crosses val="autoZero"/>
        <c:auto val="1"/>
        <c:lblAlgn val="ctr"/>
        <c:lblOffset val="100"/>
        <c:noMultiLvlLbl val="0"/>
      </c:catAx>
      <c:valAx>
        <c:axId val="385851279"/>
        <c:scaling>
          <c:orientation val="minMax"/>
          <c:max val="8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842543"/>
        <c:crosses val="autoZero"/>
        <c:crossBetween val="between"/>
        <c:majorUnit val="20"/>
      </c:valAx>
      <c:spPr>
        <a:noFill/>
        <a:ln>
          <a:noFill/>
        </a:ln>
        <a:effectLst/>
      </c:spPr>
    </c:plotArea>
    <c:legend>
      <c:legendPos val="t"/>
      <c:layout>
        <c:manualLayout>
          <c:xMode val="edge"/>
          <c:yMode val="edge"/>
          <c:x val="0.27683590687527693"/>
          <c:y val="8.754821901990803E-2"/>
          <c:w val="0.45962351296996967"/>
          <c:h val="6.02837451388798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F8AA0-D39C-41A1-A692-28129EF17B5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45C35A0-2E33-4643-9E6D-C496468AA2FC}">
      <dgm:prSet custT="1"/>
      <dgm:spPr/>
      <dgm:t>
        <a:bodyPr/>
        <a:lstStyle/>
        <a:p>
          <a:pPr>
            <a:lnSpc>
              <a:spcPct val="100000"/>
            </a:lnSpc>
          </a:pPr>
          <a:r>
            <a:rPr lang="en-US" sz="2000" dirty="0">
              <a:latin typeface="Arial" panose="020B0604020202020204" pitchFamily="34" charset="0"/>
              <a:cs typeface="Arial" panose="020B0604020202020204" pitchFamily="34" charset="0"/>
            </a:rPr>
            <a:t>In conjunction with Michigan Researchers Associates, Inc. (EPIC • MRA)      ALG Research conducted an online survey of registered voters in Michigan.</a:t>
          </a:r>
        </a:p>
      </dgm:t>
    </dgm:pt>
    <dgm:pt modelId="{3FBA8647-EFFF-4266-87E3-B8CEFD9A403E}" type="parTrans" cxnId="{84325BD4-1932-4F71-A4AD-680C9A6323E1}">
      <dgm:prSet/>
      <dgm:spPr/>
      <dgm:t>
        <a:bodyPr/>
        <a:lstStyle/>
        <a:p>
          <a:endParaRPr lang="en-US">
            <a:latin typeface="Arial" panose="020B0604020202020204" pitchFamily="34" charset="0"/>
            <a:cs typeface="Arial" panose="020B0604020202020204" pitchFamily="34" charset="0"/>
          </a:endParaRPr>
        </a:p>
      </dgm:t>
    </dgm:pt>
    <dgm:pt modelId="{DC16C499-3528-453A-8614-D19AA5046FC9}" type="sibTrans" cxnId="{84325BD4-1932-4F71-A4AD-680C9A6323E1}">
      <dgm:prSet/>
      <dgm:spPr/>
      <dgm:t>
        <a:bodyPr/>
        <a:lstStyle/>
        <a:p>
          <a:endParaRPr lang="en-US">
            <a:latin typeface="Arial" panose="020B0604020202020204" pitchFamily="34" charset="0"/>
            <a:cs typeface="Arial" panose="020B0604020202020204" pitchFamily="34" charset="0"/>
          </a:endParaRPr>
        </a:p>
      </dgm:t>
    </dgm:pt>
    <dgm:pt modelId="{44AEB54B-FA05-477D-805F-292E8FA19640}">
      <dgm:prSet custT="1"/>
      <dgm:spPr/>
      <dgm:t>
        <a:bodyPr/>
        <a:lstStyle/>
        <a:p>
          <a:pPr>
            <a:lnSpc>
              <a:spcPct val="100000"/>
            </a:lnSpc>
          </a:pPr>
          <a:r>
            <a:rPr lang="en-US" sz="2000" dirty="0">
              <a:latin typeface="Arial" panose="020B0604020202020204" pitchFamily="34" charset="0"/>
              <a:cs typeface="Arial" panose="020B0604020202020204" pitchFamily="34" charset="0"/>
            </a:rPr>
            <a:t>Interviews for this survey were conducted </a:t>
          </a:r>
          <a:r>
            <a:rPr lang="en-US" sz="2000" dirty="0">
              <a:solidFill>
                <a:srgbClr val="000000"/>
              </a:solidFill>
              <a:latin typeface="Arial" panose="020B0604020202020204" pitchFamily="34" charset="0"/>
              <a:cs typeface="Arial" panose="020B0604020202020204" pitchFamily="34" charset="0"/>
            </a:rPr>
            <a:t>July 15-19, 2021.</a:t>
          </a:r>
          <a:endParaRPr lang="en-US" sz="2000" dirty="0">
            <a:latin typeface="Arial" panose="020B0604020202020204" pitchFamily="34" charset="0"/>
            <a:cs typeface="Arial" panose="020B0604020202020204" pitchFamily="34" charset="0"/>
          </a:endParaRPr>
        </a:p>
      </dgm:t>
    </dgm:pt>
    <dgm:pt modelId="{9BA0CB8E-9FC5-4F36-BB2D-C105DFA91124}" type="parTrans" cxnId="{D432F7D6-4C50-4681-9457-4E2893B7E79A}">
      <dgm:prSet/>
      <dgm:spPr/>
      <dgm:t>
        <a:bodyPr/>
        <a:lstStyle/>
        <a:p>
          <a:endParaRPr lang="en-US">
            <a:latin typeface="Arial" panose="020B0604020202020204" pitchFamily="34" charset="0"/>
            <a:cs typeface="Arial" panose="020B0604020202020204" pitchFamily="34" charset="0"/>
          </a:endParaRPr>
        </a:p>
      </dgm:t>
    </dgm:pt>
    <dgm:pt modelId="{72F7E643-3B96-451A-A5DD-945256AA2E11}" type="sibTrans" cxnId="{D432F7D6-4C50-4681-9457-4E2893B7E79A}">
      <dgm:prSet/>
      <dgm:spPr/>
      <dgm:t>
        <a:bodyPr/>
        <a:lstStyle/>
        <a:p>
          <a:endParaRPr lang="en-US">
            <a:latin typeface="Arial" panose="020B0604020202020204" pitchFamily="34" charset="0"/>
            <a:cs typeface="Arial" panose="020B0604020202020204" pitchFamily="34" charset="0"/>
          </a:endParaRPr>
        </a:p>
      </dgm:t>
    </dgm:pt>
    <dgm:pt modelId="{4CBCB121-12F6-4022-9E79-A19A677FCA79}">
      <dgm:prSet custT="1"/>
      <dgm:spPr/>
      <dgm:t>
        <a:bodyPr/>
        <a:lstStyle/>
        <a:p>
          <a:pPr>
            <a:lnSpc>
              <a:spcPct val="100000"/>
            </a:lnSpc>
          </a:pPr>
          <a:r>
            <a:rPr lang="en-US" sz="2000" dirty="0">
              <a:latin typeface="Arial" panose="020B0604020202020204" pitchFamily="34" charset="0"/>
              <a:cs typeface="Arial" panose="020B0604020202020204" pitchFamily="34" charset="0"/>
            </a:rPr>
            <a:t>The survey consisted of </a:t>
          </a:r>
          <a:r>
            <a:rPr lang="en-US" sz="2000" dirty="0">
              <a:solidFill>
                <a:srgbClr val="000000"/>
              </a:solidFill>
              <a:latin typeface="Arial" panose="020B0604020202020204" pitchFamily="34" charset="0"/>
              <a:cs typeface="Arial" panose="020B0604020202020204" pitchFamily="34" charset="0"/>
            </a:rPr>
            <a:t>N=600 total respondents. Overall results were weighted to reflect the composition of registered voters across the country.  </a:t>
          </a:r>
          <a:endParaRPr lang="en-US" sz="2000" dirty="0">
            <a:latin typeface="Arial" panose="020B0604020202020204" pitchFamily="34" charset="0"/>
            <a:cs typeface="Arial" panose="020B0604020202020204" pitchFamily="34" charset="0"/>
          </a:endParaRPr>
        </a:p>
      </dgm:t>
    </dgm:pt>
    <dgm:pt modelId="{E53BB878-5C3D-4051-9171-A0A2435279B4}" type="sibTrans" cxnId="{E0913A40-1BCD-413A-9274-D2A50A68B777}">
      <dgm:prSet/>
      <dgm:spPr/>
      <dgm:t>
        <a:bodyPr/>
        <a:lstStyle/>
        <a:p>
          <a:endParaRPr lang="en-US">
            <a:latin typeface="Arial" panose="020B0604020202020204" pitchFamily="34" charset="0"/>
            <a:cs typeface="Arial" panose="020B0604020202020204" pitchFamily="34" charset="0"/>
          </a:endParaRPr>
        </a:p>
      </dgm:t>
    </dgm:pt>
    <dgm:pt modelId="{8BDC18CD-D4DD-4C88-ABE5-ACF006B59DC2}" type="parTrans" cxnId="{E0913A40-1BCD-413A-9274-D2A50A68B777}">
      <dgm:prSet/>
      <dgm:spPr/>
      <dgm:t>
        <a:bodyPr/>
        <a:lstStyle/>
        <a:p>
          <a:endParaRPr lang="en-US">
            <a:latin typeface="Arial" panose="020B0604020202020204" pitchFamily="34" charset="0"/>
            <a:cs typeface="Arial" panose="020B0604020202020204" pitchFamily="34" charset="0"/>
          </a:endParaRPr>
        </a:p>
      </dgm:t>
    </dgm:pt>
    <dgm:pt modelId="{362A2866-B679-4F99-874A-9090F28472EB}" type="pres">
      <dgm:prSet presAssocID="{FA0F8AA0-D39C-41A1-A692-28129EF17B53}" presName="root" presStyleCnt="0">
        <dgm:presLayoutVars>
          <dgm:dir/>
          <dgm:resizeHandles val="exact"/>
        </dgm:presLayoutVars>
      </dgm:prSet>
      <dgm:spPr/>
    </dgm:pt>
    <dgm:pt modelId="{19B2DC3F-EC2F-4D84-AC24-BC81736A7154}" type="pres">
      <dgm:prSet presAssocID="{245C35A0-2E33-4643-9E6D-C496468AA2FC}" presName="compNode" presStyleCnt="0"/>
      <dgm:spPr/>
    </dgm:pt>
    <dgm:pt modelId="{4176BE8C-01D7-48C8-A7F1-DE61E19BA7D6}" type="pres">
      <dgm:prSet presAssocID="{245C35A0-2E33-4643-9E6D-C496468AA2FC}" presName="bgRect" presStyleLbl="bgShp" presStyleIdx="0" presStyleCnt="3"/>
      <dgm:spPr/>
    </dgm:pt>
    <dgm:pt modelId="{FB4EE627-2BBC-468B-9051-E6B7F9F83193}" type="pres">
      <dgm:prSet presAssocID="{245C35A0-2E33-4643-9E6D-C496468AA2FC}" presName="iconRect" presStyleLbl="node1" presStyleIdx="0" presStyleCnt="3" custScaleX="172871" custScaleY="17287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3CF91B7E-0751-4A9E-971A-EF7F31ED149E}" type="pres">
      <dgm:prSet presAssocID="{245C35A0-2E33-4643-9E6D-C496468AA2FC}" presName="spaceRect" presStyleCnt="0"/>
      <dgm:spPr/>
    </dgm:pt>
    <dgm:pt modelId="{2C51E793-ED33-4FC7-B43F-CF3F1F618323}" type="pres">
      <dgm:prSet presAssocID="{245C35A0-2E33-4643-9E6D-C496468AA2FC}" presName="parTx" presStyleLbl="revTx" presStyleIdx="0" presStyleCnt="3">
        <dgm:presLayoutVars>
          <dgm:chMax val="0"/>
          <dgm:chPref val="0"/>
        </dgm:presLayoutVars>
      </dgm:prSet>
      <dgm:spPr/>
    </dgm:pt>
    <dgm:pt modelId="{650067FF-5441-44C6-9416-B349F4CD7112}" type="pres">
      <dgm:prSet presAssocID="{DC16C499-3528-453A-8614-D19AA5046FC9}" presName="sibTrans" presStyleCnt="0"/>
      <dgm:spPr/>
    </dgm:pt>
    <dgm:pt modelId="{DF892B11-4012-4A3D-ABEF-F1D4ED8AC81A}" type="pres">
      <dgm:prSet presAssocID="{4CBCB121-12F6-4022-9E79-A19A677FCA79}" presName="compNode" presStyleCnt="0"/>
      <dgm:spPr/>
    </dgm:pt>
    <dgm:pt modelId="{6E175C38-35CD-4898-A896-73D0F808766E}" type="pres">
      <dgm:prSet presAssocID="{4CBCB121-12F6-4022-9E79-A19A677FCA79}" presName="bgRect" presStyleLbl="bgShp" presStyleIdx="1" presStyleCnt="3"/>
      <dgm:spPr/>
    </dgm:pt>
    <dgm:pt modelId="{54A2F6DA-1EEE-4CFE-84CB-849CA040EBEE}" type="pres">
      <dgm:prSet presAssocID="{4CBCB121-12F6-4022-9E79-A19A677FCA79}" presName="iconRect" presStyleLbl="node1" presStyleIdx="1" presStyleCnt="3" custScaleX="172871" custScaleY="1728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2DDC13C9-6E9E-4293-808C-9F839A888724}" type="pres">
      <dgm:prSet presAssocID="{4CBCB121-12F6-4022-9E79-A19A677FCA79}" presName="spaceRect" presStyleCnt="0"/>
      <dgm:spPr/>
    </dgm:pt>
    <dgm:pt modelId="{4115DEBE-FE7A-4F9E-A1A5-1202E5429908}" type="pres">
      <dgm:prSet presAssocID="{4CBCB121-12F6-4022-9E79-A19A677FCA79}" presName="parTx" presStyleLbl="revTx" presStyleIdx="1" presStyleCnt="3" custScaleY="107365">
        <dgm:presLayoutVars>
          <dgm:chMax val="0"/>
          <dgm:chPref val="0"/>
        </dgm:presLayoutVars>
      </dgm:prSet>
      <dgm:spPr/>
    </dgm:pt>
    <dgm:pt modelId="{1E9169EE-220D-4887-BF4D-55E5AAA2FBA0}" type="pres">
      <dgm:prSet presAssocID="{E53BB878-5C3D-4051-9171-A0A2435279B4}" presName="sibTrans" presStyleCnt="0"/>
      <dgm:spPr/>
    </dgm:pt>
    <dgm:pt modelId="{3CDCD0DB-4B50-4471-8435-61E59D3483E8}" type="pres">
      <dgm:prSet presAssocID="{44AEB54B-FA05-477D-805F-292E8FA19640}" presName="compNode" presStyleCnt="0"/>
      <dgm:spPr/>
    </dgm:pt>
    <dgm:pt modelId="{2CFE49B1-E103-492A-A2CE-4D1ADE6A9063}" type="pres">
      <dgm:prSet presAssocID="{44AEB54B-FA05-477D-805F-292E8FA19640}" presName="bgRect" presStyleLbl="bgShp" presStyleIdx="2" presStyleCnt="3"/>
      <dgm:spPr/>
    </dgm:pt>
    <dgm:pt modelId="{46B4FCEC-3873-4EA1-BC6B-9DE9ABA9B361}" type="pres">
      <dgm:prSet presAssocID="{44AEB54B-FA05-477D-805F-292E8FA19640}" presName="iconRect" presStyleLbl="node1" presStyleIdx="2" presStyleCnt="3" custScaleX="172871" custScaleY="17287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thly calendar"/>
        </a:ext>
      </dgm:extLst>
    </dgm:pt>
    <dgm:pt modelId="{F11AE1A4-D1EB-4A8E-8EB6-4AE702D7508A}" type="pres">
      <dgm:prSet presAssocID="{44AEB54B-FA05-477D-805F-292E8FA19640}" presName="spaceRect" presStyleCnt="0"/>
      <dgm:spPr/>
    </dgm:pt>
    <dgm:pt modelId="{EBDA5905-4E6D-4DBE-BBEF-FDD18523A107}" type="pres">
      <dgm:prSet presAssocID="{44AEB54B-FA05-477D-805F-292E8FA19640}" presName="parTx" presStyleLbl="revTx" presStyleIdx="2" presStyleCnt="3">
        <dgm:presLayoutVars>
          <dgm:chMax val="0"/>
          <dgm:chPref val="0"/>
        </dgm:presLayoutVars>
      </dgm:prSet>
      <dgm:spPr/>
    </dgm:pt>
  </dgm:ptLst>
  <dgm:cxnLst>
    <dgm:cxn modelId="{39738431-1BF7-4FEF-B1AC-B3AA2AE61538}" type="presOf" srcId="{4CBCB121-12F6-4022-9E79-A19A677FCA79}" destId="{4115DEBE-FE7A-4F9E-A1A5-1202E5429908}" srcOrd="0" destOrd="0" presId="urn:microsoft.com/office/officeart/2018/2/layout/IconVerticalSolidList"/>
    <dgm:cxn modelId="{E0913A40-1BCD-413A-9274-D2A50A68B777}" srcId="{FA0F8AA0-D39C-41A1-A692-28129EF17B53}" destId="{4CBCB121-12F6-4022-9E79-A19A677FCA79}" srcOrd="1" destOrd="0" parTransId="{8BDC18CD-D4DD-4C88-ABE5-ACF006B59DC2}" sibTransId="{E53BB878-5C3D-4051-9171-A0A2435279B4}"/>
    <dgm:cxn modelId="{6F123D54-4DDB-433B-BA2A-D199805CB89E}" type="presOf" srcId="{245C35A0-2E33-4643-9E6D-C496468AA2FC}" destId="{2C51E793-ED33-4FC7-B43F-CF3F1F618323}" srcOrd="0" destOrd="0" presId="urn:microsoft.com/office/officeart/2018/2/layout/IconVerticalSolidList"/>
    <dgm:cxn modelId="{FF454A76-E6A9-4130-AD37-98F12D6F174D}" type="presOf" srcId="{FA0F8AA0-D39C-41A1-A692-28129EF17B53}" destId="{362A2866-B679-4F99-874A-9090F28472EB}" srcOrd="0" destOrd="0" presId="urn:microsoft.com/office/officeart/2018/2/layout/IconVerticalSolidList"/>
    <dgm:cxn modelId="{8ADEECD2-86A5-4635-9772-BFB4307F623B}" type="presOf" srcId="{44AEB54B-FA05-477D-805F-292E8FA19640}" destId="{EBDA5905-4E6D-4DBE-BBEF-FDD18523A107}" srcOrd="0" destOrd="0" presId="urn:microsoft.com/office/officeart/2018/2/layout/IconVerticalSolidList"/>
    <dgm:cxn modelId="{84325BD4-1932-4F71-A4AD-680C9A6323E1}" srcId="{FA0F8AA0-D39C-41A1-A692-28129EF17B53}" destId="{245C35A0-2E33-4643-9E6D-C496468AA2FC}" srcOrd="0" destOrd="0" parTransId="{3FBA8647-EFFF-4266-87E3-B8CEFD9A403E}" sibTransId="{DC16C499-3528-453A-8614-D19AA5046FC9}"/>
    <dgm:cxn modelId="{D432F7D6-4C50-4681-9457-4E2893B7E79A}" srcId="{FA0F8AA0-D39C-41A1-A692-28129EF17B53}" destId="{44AEB54B-FA05-477D-805F-292E8FA19640}" srcOrd="2" destOrd="0" parTransId="{9BA0CB8E-9FC5-4F36-BB2D-C105DFA91124}" sibTransId="{72F7E643-3B96-451A-A5DD-945256AA2E11}"/>
    <dgm:cxn modelId="{79DBE513-6454-4EDF-A083-6FA85CF838ED}" type="presParOf" srcId="{362A2866-B679-4F99-874A-9090F28472EB}" destId="{19B2DC3F-EC2F-4D84-AC24-BC81736A7154}" srcOrd="0" destOrd="0" presId="urn:microsoft.com/office/officeart/2018/2/layout/IconVerticalSolidList"/>
    <dgm:cxn modelId="{D5C654E5-94E4-429E-911D-1ED6836DFD27}" type="presParOf" srcId="{19B2DC3F-EC2F-4D84-AC24-BC81736A7154}" destId="{4176BE8C-01D7-48C8-A7F1-DE61E19BA7D6}" srcOrd="0" destOrd="0" presId="urn:microsoft.com/office/officeart/2018/2/layout/IconVerticalSolidList"/>
    <dgm:cxn modelId="{361B0D8E-D775-4A87-91C1-78EB8CBD94EC}" type="presParOf" srcId="{19B2DC3F-EC2F-4D84-AC24-BC81736A7154}" destId="{FB4EE627-2BBC-468B-9051-E6B7F9F83193}" srcOrd="1" destOrd="0" presId="urn:microsoft.com/office/officeart/2018/2/layout/IconVerticalSolidList"/>
    <dgm:cxn modelId="{FDF6E682-9AF4-4C91-808F-130BBDA5EB03}" type="presParOf" srcId="{19B2DC3F-EC2F-4D84-AC24-BC81736A7154}" destId="{3CF91B7E-0751-4A9E-971A-EF7F31ED149E}" srcOrd="2" destOrd="0" presId="urn:microsoft.com/office/officeart/2018/2/layout/IconVerticalSolidList"/>
    <dgm:cxn modelId="{DA8E4E5A-FA16-47F8-876A-1C1DD480D863}" type="presParOf" srcId="{19B2DC3F-EC2F-4D84-AC24-BC81736A7154}" destId="{2C51E793-ED33-4FC7-B43F-CF3F1F618323}" srcOrd="3" destOrd="0" presId="urn:microsoft.com/office/officeart/2018/2/layout/IconVerticalSolidList"/>
    <dgm:cxn modelId="{CC656F44-9840-464B-8452-D5887705135E}" type="presParOf" srcId="{362A2866-B679-4F99-874A-9090F28472EB}" destId="{650067FF-5441-44C6-9416-B349F4CD7112}" srcOrd="1" destOrd="0" presId="urn:microsoft.com/office/officeart/2018/2/layout/IconVerticalSolidList"/>
    <dgm:cxn modelId="{6B7F8C7D-FD01-473D-8CE0-D107DC63C000}" type="presParOf" srcId="{362A2866-B679-4F99-874A-9090F28472EB}" destId="{DF892B11-4012-4A3D-ABEF-F1D4ED8AC81A}" srcOrd="2" destOrd="0" presId="urn:microsoft.com/office/officeart/2018/2/layout/IconVerticalSolidList"/>
    <dgm:cxn modelId="{75041619-136A-46C4-811B-A87D522FAE37}" type="presParOf" srcId="{DF892B11-4012-4A3D-ABEF-F1D4ED8AC81A}" destId="{6E175C38-35CD-4898-A896-73D0F808766E}" srcOrd="0" destOrd="0" presId="urn:microsoft.com/office/officeart/2018/2/layout/IconVerticalSolidList"/>
    <dgm:cxn modelId="{3FCC972A-A417-454E-B8B6-BA5EB3814702}" type="presParOf" srcId="{DF892B11-4012-4A3D-ABEF-F1D4ED8AC81A}" destId="{54A2F6DA-1EEE-4CFE-84CB-849CA040EBEE}" srcOrd="1" destOrd="0" presId="urn:microsoft.com/office/officeart/2018/2/layout/IconVerticalSolidList"/>
    <dgm:cxn modelId="{64CAF7B5-F1C5-470C-B93B-E395EB467186}" type="presParOf" srcId="{DF892B11-4012-4A3D-ABEF-F1D4ED8AC81A}" destId="{2DDC13C9-6E9E-4293-808C-9F839A888724}" srcOrd="2" destOrd="0" presId="urn:microsoft.com/office/officeart/2018/2/layout/IconVerticalSolidList"/>
    <dgm:cxn modelId="{234F286F-CA0F-43EF-B8E4-D72B70AB5443}" type="presParOf" srcId="{DF892B11-4012-4A3D-ABEF-F1D4ED8AC81A}" destId="{4115DEBE-FE7A-4F9E-A1A5-1202E5429908}" srcOrd="3" destOrd="0" presId="urn:microsoft.com/office/officeart/2018/2/layout/IconVerticalSolidList"/>
    <dgm:cxn modelId="{E2A5306A-F191-47AE-AC52-0F10A30E1C32}" type="presParOf" srcId="{362A2866-B679-4F99-874A-9090F28472EB}" destId="{1E9169EE-220D-4887-BF4D-55E5AAA2FBA0}" srcOrd="3" destOrd="0" presId="urn:microsoft.com/office/officeart/2018/2/layout/IconVerticalSolidList"/>
    <dgm:cxn modelId="{DDE11A09-B836-4660-9E06-ADE2BB38D25A}" type="presParOf" srcId="{362A2866-B679-4F99-874A-9090F28472EB}" destId="{3CDCD0DB-4B50-4471-8435-61E59D3483E8}" srcOrd="4" destOrd="0" presId="urn:microsoft.com/office/officeart/2018/2/layout/IconVerticalSolidList"/>
    <dgm:cxn modelId="{DD16DB6D-7B94-4FAD-AEA3-37F03C557BCE}" type="presParOf" srcId="{3CDCD0DB-4B50-4471-8435-61E59D3483E8}" destId="{2CFE49B1-E103-492A-A2CE-4D1ADE6A9063}" srcOrd="0" destOrd="0" presId="urn:microsoft.com/office/officeart/2018/2/layout/IconVerticalSolidList"/>
    <dgm:cxn modelId="{703493B9-D7C9-481F-91F4-4C0792BDEF4E}" type="presParOf" srcId="{3CDCD0DB-4B50-4471-8435-61E59D3483E8}" destId="{46B4FCEC-3873-4EA1-BC6B-9DE9ABA9B361}" srcOrd="1" destOrd="0" presId="urn:microsoft.com/office/officeart/2018/2/layout/IconVerticalSolidList"/>
    <dgm:cxn modelId="{E5115C40-A072-4E9C-B0AF-A1EE62AF80C5}" type="presParOf" srcId="{3CDCD0DB-4B50-4471-8435-61E59D3483E8}" destId="{F11AE1A4-D1EB-4A8E-8EB6-4AE702D7508A}" srcOrd="2" destOrd="0" presId="urn:microsoft.com/office/officeart/2018/2/layout/IconVerticalSolidList"/>
    <dgm:cxn modelId="{F8C4BA26-975B-472D-B987-F5FCD9C68158}" type="presParOf" srcId="{3CDCD0DB-4B50-4471-8435-61E59D3483E8}" destId="{EBDA5905-4E6D-4DBE-BBEF-FDD18523A1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6BE8C-01D7-48C8-A7F1-DE61E19BA7D6}">
      <dsp:nvSpPr>
        <dsp:cNvPr id="0" name=""/>
        <dsp:cNvSpPr/>
      </dsp:nvSpPr>
      <dsp:spPr>
        <a:xfrm>
          <a:off x="0" y="315"/>
          <a:ext cx="10668000" cy="12129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EE627-2BBC-468B-9051-E6B7F9F83193}">
      <dsp:nvSpPr>
        <dsp:cNvPr id="0" name=""/>
        <dsp:cNvSpPr/>
      </dsp:nvSpPr>
      <dsp:spPr>
        <a:xfrm>
          <a:off x="123842" y="30159"/>
          <a:ext cx="1153215" cy="11532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51E793-ED33-4FC7-B43F-CF3F1F618323}">
      <dsp:nvSpPr>
        <dsp:cNvPr id="0" name=""/>
        <dsp:cNvSpPr/>
      </dsp:nvSpPr>
      <dsp:spPr>
        <a:xfrm>
          <a:off x="1400901" y="315"/>
          <a:ext cx="9267098" cy="121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65" tIns="128365" rIns="128365" bIns="128365"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In conjunction with Michigan Researchers Associates, Inc. (EPIC • MRA)      ALG Research conducted an online survey of registered voters in Michigan.</a:t>
          </a:r>
        </a:p>
      </dsp:txBody>
      <dsp:txXfrm>
        <a:off x="1400901" y="315"/>
        <a:ext cx="9267098" cy="1212901"/>
      </dsp:txXfrm>
    </dsp:sp>
    <dsp:sp modelId="{6E175C38-35CD-4898-A896-73D0F808766E}">
      <dsp:nvSpPr>
        <dsp:cNvPr id="0" name=""/>
        <dsp:cNvSpPr/>
      </dsp:nvSpPr>
      <dsp:spPr>
        <a:xfrm>
          <a:off x="0" y="1561107"/>
          <a:ext cx="10668000" cy="12129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2F6DA-1EEE-4CFE-84CB-849CA040EBEE}">
      <dsp:nvSpPr>
        <dsp:cNvPr id="0" name=""/>
        <dsp:cNvSpPr/>
      </dsp:nvSpPr>
      <dsp:spPr>
        <a:xfrm>
          <a:off x="123842" y="1590950"/>
          <a:ext cx="1153215" cy="115321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15DEBE-FE7A-4F9E-A1A5-1202E5429908}">
      <dsp:nvSpPr>
        <dsp:cNvPr id="0" name=""/>
        <dsp:cNvSpPr/>
      </dsp:nvSpPr>
      <dsp:spPr>
        <a:xfrm>
          <a:off x="1400901" y="1516442"/>
          <a:ext cx="9267098" cy="130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65" tIns="128365" rIns="128365" bIns="128365"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The survey consisted of </a:t>
          </a:r>
          <a:r>
            <a:rPr lang="en-US" sz="2000" kern="1200" dirty="0">
              <a:solidFill>
                <a:srgbClr val="000000"/>
              </a:solidFill>
              <a:latin typeface="Arial" panose="020B0604020202020204" pitchFamily="34" charset="0"/>
              <a:cs typeface="Arial" panose="020B0604020202020204" pitchFamily="34" charset="0"/>
            </a:rPr>
            <a:t>N=600 total respondents. Overall results were weighted to reflect the composition of registered voters across the country.  </a:t>
          </a:r>
          <a:endParaRPr lang="en-US" sz="2000" kern="1200" dirty="0">
            <a:latin typeface="Arial" panose="020B0604020202020204" pitchFamily="34" charset="0"/>
            <a:cs typeface="Arial" panose="020B0604020202020204" pitchFamily="34" charset="0"/>
          </a:endParaRPr>
        </a:p>
      </dsp:txBody>
      <dsp:txXfrm>
        <a:off x="1400901" y="1516442"/>
        <a:ext cx="9267098" cy="1302231"/>
      </dsp:txXfrm>
    </dsp:sp>
    <dsp:sp modelId="{2CFE49B1-E103-492A-A2CE-4D1ADE6A9063}">
      <dsp:nvSpPr>
        <dsp:cNvPr id="0" name=""/>
        <dsp:cNvSpPr/>
      </dsp:nvSpPr>
      <dsp:spPr>
        <a:xfrm>
          <a:off x="0" y="3121899"/>
          <a:ext cx="10668000" cy="12129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4FCEC-3873-4EA1-BC6B-9DE9ABA9B361}">
      <dsp:nvSpPr>
        <dsp:cNvPr id="0" name=""/>
        <dsp:cNvSpPr/>
      </dsp:nvSpPr>
      <dsp:spPr>
        <a:xfrm>
          <a:off x="123842" y="3151742"/>
          <a:ext cx="1153215" cy="115321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DA5905-4E6D-4DBE-BBEF-FDD18523A107}">
      <dsp:nvSpPr>
        <dsp:cNvPr id="0" name=""/>
        <dsp:cNvSpPr/>
      </dsp:nvSpPr>
      <dsp:spPr>
        <a:xfrm>
          <a:off x="1400901" y="3121899"/>
          <a:ext cx="9267098" cy="121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65" tIns="128365" rIns="128365" bIns="128365"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Interviews for this survey were conducted </a:t>
          </a:r>
          <a:r>
            <a:rPr lang="en-US" sz="2000" kern="1200" dirty="0">
              <a:solidFill>
                <a:srgbClr val="000000"/>
              </a:solidFill>
              <a:latin typeface="Arial" panose="020B0604020202020204" pitchFamily="34" charset="0"/>
              <a:cs typeface="Arial" panose="020B0604020202020204" pitchFamily="34" charset="0"/>
            </a:rPr>
            <a:t>July 15-19, 2021.</a:t>
          </a:r>
          <a:endParaRPr lang="en-US" sz="2000" kern="1200" dirty="0">
            <a:latin typeface="Arial" panose="020B0604020202020204" pitchFamily="34" charset="0"/>
            <a:cs typeface="Arial" panose="020B0604020202020204" pitchFamily="34" charset="0"/>
          </a:endParaRPr>
        </a:p>
      </dsp:txBody>
      <dsp:txXfrm>
        <a:off x="1400901" y="3121899"/>
        <a:ext cx="9267098" cy="12129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0.51202</cdr:x>
      <cdr:y>0.14781</cdr:y>
    </cdr:from>
    <cdr:to>
      <cdr:x>0.51202</cdr:x>
      <cdr:y>0.70363</cdr:y>
    </cdr:to>
    <cdr:cxnSp macro="">
      <cdr:nvCxnSpPr>
        <cdr:cNvPr id="10" name="Straight Connector 9">
          <a:extLst xmlns:a="http://schemas.openxmlformats.org/drawingml/2006/main">
            <a:ext uri="{FF2B5EF4-FFF2-40B4-BE49-F238E27FC236}">
              <a16:creationId xmlns:a16="http://schemas.microsoft.com/office/drawing/2014/main" id="{4F4C72EC-6483-4D0E-8041-DB66B90A08AB}"/>
            </a:ext>
          </a:extLst>
        </cdr:cNvPr>
        <cdr:cNvCxnSpPr/>
      </cdr:nvCxnSpPr>
      <cdr:spPr>
        <a:xfrm xmlns:a="http://schemas.openxmlformats.org/drawingml/2006/main">
          <a:off x="6095998" y="684058"/>
          <a:ext cx="0" cy="2572326"/>
        </a:xfrm>
        <a:prstGeom xmlns:a="http://schemas.openxmlformats.org/drawingml/2006/main" prst="line">
          <a:avLst/>
        </a:prstGeom>
        <a:ln xmlns:a="http://schemas.openxmlformats.org/drawingml/2006/main" w="19050">
          <a:solidFill>
            <a:schemeClr val="bg1">
              <a:lumMod val="50000"/>
            </a:schemeClr>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0.35686</cdr:x>
      <cdr:y>0.16777</cdr:y>
    </cdr:from>
    <cdr:to>
      <cdr:x>0.35686</cdr:x>
      <cdr:y>0.66371</cdr:y>
    </cdr:to>
    <cdr:cxnSp macro="">
      <cdr:nvCxnSpPr>
        <cdr:cNvPr id="10" name="Straight Connector 9">
          <a:extLst xmlns:a="http://schemas.openxmlformats.org/drawingml/2006/main">
            <a:ext uri="{FF2B5EF4-FFF2-40B4-BE49-F238E27FC236}">
              <a16:creationId xmlns:a16="http://schemas.microsoft.com/office/drawing/2014/main" id="{4F4C72EC-6483-4D0E-8041-DB66B90A08AB}"/>
            </a:ext>
          </a:extLst>
        </cdr:cNvPr>
        <cdr:cNvCxnSpPr/>
      </cdr:nvCxnSpPr>
      <cdr:spPr>
        <a:xfrm xmlns:a="http://schemas.openxmlformats.org/drawingml/2006/main">
          <a:off x="4248766" y="776421"/>
          <a:ext cx="0" cy="2295237"/>
        </a:xfrm>
        <a:prstGeom xmlns:a="http://schemas.openxmlformats.org/drawingml/2006/main" prst="line">
          <a:avLst/>
        </a:prstGeom>
        <a:ln xmlns:a="http://schemas.openxmlformats.org/drawingml/2006/main" w="19050">
          <a:solidFill>
            <a:schemeClr val="bg1">
              <a:lumMod val="50000"/>
            </a:schemeClr>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CAA01-33FA-4480-9F4A-F2834D5359B9}" type="datetimeFigureOut">
              <a:rPr lang="en-US" smtClean="0"/>
              <a:t>8/12/21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0FF2D-B1F8-40BF-A633-51A0C3CDEBD5}" type="slidenum">
              <a:rPr lang="en-US" smtClean="0"/>
              <a:t>‹#›</a:t>
            </a:fld>
            <a:endParaRPr lang="en-US" dirty="0"/>
          </a:p>
        </p:txBody>
      </p:sp>
    </p:spTree>
    <p:extLst>
      <p:ext uri="{BB962C8B-B14F-4D97-AF65-F5344CB8AC3E}">
        <p14:creationId xmlns:p14="http://schemas.microsoft.com/office/powerpoint/2010/main" val="403471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93E70C75-DC63-4FD5-8471-3954105B6076}" type="slidenum">
              <a:rPr lang="en-US">
                <a:solidFill>
                  <a:prstClr val="black"/>
                </a:solidFill>
                <a:latin typeface="Calibri"/>
              </a:rPr>
              <a:pPr defTabSz="966612">
                <a:defRPr/>
              </a:pPr>
              <a:t>1</a:t>
            </a:fld>
            <a:endParaRPr lang="en-US" dirty="0">
              <a:solidFill>
                <a:prstClr val="black"/>
              </a:solidFill>
              <a:latin typeface="Calibri"/>
            </a:endParaRPr>
          </a:p>
        </p:txBody>
      </p:sp>
    </p:spTree>
    <p:extLst>
      <p:ext uri="{BB962C8B-B14F-4D97-AF65-F5344CB8AC3E}">
        <p14:creationId xmlns:p14="http://schemas.microsoft.com/office/powerpoint/2010/main" val="214928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6956F-3FBF-4086-AD9E-C5CEF4120C6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9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93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687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209800"/>
            <a:ext cx="6400800" cy="1009650"/>
          </a:xfrm>
          <a:ln w="0" cmpd="sng">
            <a:noFill/>
          </a:ln>
        </p:spPr>
        <p:txBody>
          <a:bodyPr>
            <a:noAutofit/>
          </a:bodyPr>
          <a:lstStyle>
            <a:lvl1pPr algn="l">
              <a:defRPr sz="3200" u="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Picture Placeholder 16"/>
          <p:cNvSpPr>
            <a:spLocks noGrp="1"/>
          </p:cNvSpPr>
          <p:nvPr>
            <p:ph type="pic" sz="quarter" idx="13"/>
          </p:nvPr>
        </p:nvSpPr>
        <p:spPr>
          <a:xfrm>
            <a:off x="7315200" y="0"/>
            <a:ext cx="4876800" cy="6858000"/>
          </a:xfrm>
        </p:spPr>
        <p:txBody>
          <a:bodyPr/>
          <a:lstStyle/>
          <a:p>
            <a:r>
              <a:rPr lang="en-US" dirty="0"/>
              <a:t>Click icon to add picture</a:t>
            </a:r>
          </a:p>
        </p:txBody>
      </p:sp>
      <p:sp>
        <p:nvSpPr>
          <p:cNvPr id="16" name="Text Placeholder 15"/>
          <p:cNvSpPr>
            <a:spLocks noGrp="1"/>
          </p:cNvSpPr>
          <p:nvPr>
            <p:ph type="body" sz="quarter" idx="14" hasCustomPrompt="1"/>
          </p:nvPr>
        </p:nvSpPr>
        <p:spPr>
          <a:xfrm>
            <a:off x="406400" y="4495800"/>
            <a:ext cx="6400800" cy="1066800"/>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pic>
        <p:nvPicPr>
          <p:cNvPr id="7" name="Picture 6" descr="A close up of a logo&#10;&#10;Description automatically generated">
            <a:extLst>
              <a:ext uri="{FF2B5EF4-FFF2-40B4-BE49-F238E27FC236}">
                <a16:creationId xmlns:a16="http://schemas.microsoft.com/office/drawing/2014/main" id="{B99F3E79-3F19-4FA6-8C17-66DDEF86CD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937" t="40880" r="20629" b="39371"/>
          <a:stretch/>
        </p:blipFill>
        <p:spPr>
          <a:xfrm>
            <a:off x="7627989" y="0"/>
            <a:ext cx="4251222" cy="1059431"/>
          </a:xfrm>
          <a:prstGeom prst="rect">
            <a:avLst/>
          </a:prstGeom>
        </p:spPr>
      </p:pic>
    </p:spTree>
    <p:extLst>
      <p:ext uri="{BB962C8B-B14F-4D97-AF65-F5344CB8AC3E}">
        <p14:creationId xmlns:p14="http://schemas.microsoft.com/office/powerpoint/2010/main" val="261384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4" name="Rectangle 13"/>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231775" indent="-231775">
              <a:lnSpc>
                <a:spcPct val="150000"/>
              </a:lnSpc>
              <a:buClrTx/>
              <a:buSzPct val="150000"/>
              <a:buFont typeface="Arial" pitchFamily="34" charset="0"/>
              <a:buChar char="•"/>
              <a:defRPr>
                <a:solidFill>
                  <a:schemeClr val="tx1"/>
                </a:solidFill>
              </a:defRPr>
            </a:lvl1pPr>
            <a:lvl2pPr marL="688975" indent="-231775">
              <a:lnSpc>
                <a:spcPct val="150000"/>
              </a:lnSpc>
              <a:buClrTx/>
              <a:buSzPct val="150000"/>
              <a:buFont typeface="Wingdings" pitchFamily="2" charset="2"/>
              <a:buChar char="§"/>
              <a:defRPr>
                <a:solidFill>
                  <a:schemeClr val="tx1"/>
                </a:solidFill>
              </a:defRPr>
            </a:lvl2pPr>
            <a:lvl3pPr marL="1084263" indent="-169863">
              <a:lnSpc>
                <a:spcPct val="150000"/>
              </a:lnSpc>
              <a:buClrTx/>
              <a:buSzPct val="150000"/>
              <a:buFont typeface="Courier New" pitchFamily="49" charset="0"/>
              <a:buChar char="o"/>
              <a:defRPr>
                <a:solidFill>
                  <a:schemeClr val="tx1"/>
                </a:solidFill>
              </a:defRPr>
            </a:lvl3pPr>
            <a:lvl4pPr marL="1541463" indent="-169863">
              <a:lnSpc>
                <a:spcPct val="150000"/>
              </a:lnSpc>
              <a:buClrTx/>
              <a:buSzPct val="150000"/>
              <a:buFont typeface="Arial" pitchFamily="34" charset="0"/>
              <a:buChar char="•"/>
              <a:defRPr>
                <a:solidFill>
                  <a:schemeClr val="tx1"/>
                </a:solidFill>
              </a:defRPr>
            </a:lvl4pPr>
            <a:lvl5pPr marL="1998663" indent="-169863">
              <a:lnSpc>
                <a:spcPct val="150000"/>
              </a:lnSpc>
              <a:buClrTx/>
              <a:buSzPct val="1500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11200" y="76201"/>
            <a:ext cx="111506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8" name="Subtitle 2"/>
          <p:cNvSpPr>
            <a:spLocks noGrp="1"/>
          </p:cNvSpPr>
          <p:nvPr>
            <p:ph type="subTitle" idx="13"/>
          </p:nvPr>
        </p:nvSpPr>
        <p:spPr>
          <a:xfrm>
            <a:off x="711200" y="838200"/>
            <a:ext cx="11176000" cy="6858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9" name="Footer Placeholder 11">
            <a:extLst>
              <a:ext uri="{FF2B5EF4-FFF2-40B4-BE49-F238E27FC236}">
                <a16:creationId xmlns:a16="http://schemas.microsoft.com/office/drawing/2014/main" id="{1E02B687-CCDF-1946-A8D0-742255176366}"/>
              </a:ext>
            </a:extLst>
          </p:cNvPr>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ALG Research</a:t>
            </a:r>
          </a:p>
        </p:txBody>
      </p:sp>
    </p:spTree>
    <p:extLst>
      <p:ext uri="{BB962C8B-B14F-4D97-AF65-F5344CB8AC3E}">
        <p14:creationId xmlns:p14="http://schemas.microsoft.com/office/powerpoint/2010/main" val="32149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ver Slide">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209800"/>
            <a:ext cx="6400800" cy="1009650"/>
          </a:xfrm>
          <a:ln w="0" cmpd="sng">
            <a:noFill/>
          </a:ln>
        </p:spPr>
        <p:txBody>
          <a:bodyPr>
            <a:noAutofit/>
          </a:bodyPr>
          <a:lstStyle>
            <a:lvl1pPr algn="l">
              <a:defRPr sz="3200" u="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5"/>
          <p:cNvSpPr>
            <a:spLocks noGrp="1"/>
          </p:cNvSpPr>
          <p:nvPr>
            <p:ph type="body" sz="quarter" idx="14" hasCustomPrompt="1"/>
          </p:nvPr>
        </p:nvSpPr>
        <p:spPr>
          <a:xfrm>
            <a:off x="406400" y="4495800"/>
            <a:ext cx="6400800" cy="1066800"/>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pic>
        <p:nvPicPr>
          <p:cNvPr id="5" name="Picture 4">
            <a:extLst>
              <a:ext uri="{FF2B5EF4-FFF2-40B4-BE49-F238E27FC236}">
                <a16:creationId xmlns:a16="http://schemas.microsoft.com/office/drawing/2014/main" id="{DFE83C4D-B477-493D-B377-8F2C1102B09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9560" t="40251" r="19213" b="40378"/>
          <a:stretch/>
        </p:blipFill>
        <p:spPr>
          <a:xfrm>
            <a:off x="8350370" y="0"/>
            <a:ext cx="3841630" cy="911573"/>
          </a:xfrm>
          <a:prstGeom prst="rect">
            <a:avLst/>
          </a:prstGeom>
        </p:spPr>
      </p:pic>
    </p:spTree>
    <p:extLst>
      <p:ext uri="{BB962C8B-B14F-4D97-AF65-F5344CB8AC3E}">
        <p14:creationId xmlns:p14="http://schemas.microsoft.com/office/powerpoint/2010/main" val="154825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hoto">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7315200" y="0"/>
            <a:ext cx="4876800" cy="6858000"/>
          </a:xfrm>
        </p:spPr>
        <p:txBody>
          <a:bodyPr/>
          <a:lstStyle/>
          <a:p>
            <a:r>
              <a:rPr lang="en-US" dirty="0"/>
              <a:t>Click icon to add picture</a:t>
            </a:r>
          </a:p>
        </p:txBody>
      </p:sp>
      <p:sp>
        <p:nvSpPr>
          <p:cNvPr id="12" name="Title 1"/>
          <p:cNvSpPr>
            <a:spLocks noGrp="1"/>
          </p:cNvSpPr>
          <p:nvPr>
            <p:ph type="ctrTitle"/>
          </p:nvPr>
        </p:nvSpPr>
        <p:spPr>
          <a:xfrm>
            <a:off x="393700" y="2209800"/>
            <a:ext cx="6400800" cy="1009650"/>
          </a:xfrm>
          <a:ln w="0" cmpd="sng">
            <a:noFill/>
          </a:ln>
        </p:spPr>
        <p:txBody>
          <a:bodyPr>
            <a:noAutofit/>
          </a:bodyPr>
          <a:lstStyle>
            <a:lvl1pPr algn="l">
              <a:defRPr sz="3200" u="none">
                <a:solidFill>
                  <a:srgbClr val="000000"/>
                </a:solidFill>
              </a:defRPr>
            </a:lvl1pPr>
          </a:lstStyle>
          <a:p>
            <a:r>
              <a:rPr lang="en-US"/>
              <a:t>Click to edit Master title style</a:t>
            </a:r>
            <a:endParaRPr lang="en-US" dirty="0"/>
          </a:p>
        </p:txBody>
      </p:sp>
      <p:sp>
        <p:nvSpPr>
          <p:cNvPr id="1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549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Section Header">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3" y="3886201"/>
            <a:ext cx="10619316" cy="892175"/>
          </a:xfrm>
        </p:spPr>
        <p:txBody>
          <a:bodyPr anchor="b">
            <a:normAutofit/>
          </a:bodyPr>
          <a:lstStyle>
            <a:lvl1pPr algn="l">
              <a:defRPr sz="32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965700"/>
            <a:ext cx="10363200" cy="520700"/>
          </a:xfrm>
        </p:spPr>
        <p:txBody>
          <a:bodyPr anchor="t"/>
          <a:lstStyle>
            <a:lvl1pPr marL="0" indent="0">
              <a:buNone/>
              <a:defRPr sz="2000">
                <a:solidFill>
                  <a:srgbClr val="1143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1117600" y="4876800"/>
            <a:ext cx="7620000" cy="0"/>
          </a:xfrm>
          <a:prstGeom prst="line">
            <a:avLst/>
          </a:prstGeom>
          <a:ln w="57150">
            <a:solidFill>
              <a:srgbClr val="114353"/>
            </a:solidFill>
          </a:ln>
        </p:spPr>
        <p:style>
          <a:lnRef idx="1">
            <a:schemeClr val="accent2"/>
          </a:lnRef>
          <a:fillRef idx="0">
            <a:schemeClr val="accent2"/>
          </a:fillRef>
          <a:effectRef idx="0">
            <a:schemeClr val="accent2"/>
          </a:effectRef>
          <a:fontRef idx="minor">
            <a:schemeClr val="tx1"/>
          </a:fontRef>
        </p:style>
      </p:cxnSp>
      <p:pic>
        <p:nvPicPr>
          <p:cNvPr id="9" name="Picture 6" descr="C:\Users\Mark\Documents\Design Work Crash\Anzalone\Brand\Logo Final\ALGR Logoin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5808" y="152402"/>
            <a:ext cx="1402080" cy="67790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Picture Placeholder 12"/>
          <p:cNvSpPr>
            <a:spLocks noGrp="1"/>
          </p:cNvSpPr>
          <p:nvPr>
            <p:ph type="pic" sz="quarter" idx="17"/>
          </p:nvPr>
        </p:nvSpPr>
        <p:spPr>
          <a:xfrm>
            <a:off x="3352800" y="457200"/>
            <a:ext cx="5486400" cy="3505200"/>
          </a:xfrm>
        </p:spPr>
        <p:txBody>
          <a:bodyPr/>
          <a:lstStyle/>
          <a:p>
            <a:r>
              <a:rPr lang="en-US" dirty="0"/>
              <a:t>Click icon to add picture</a:t>
            </a:r>
          </a:p>
        </p:txBody>
      </p:sp>
    </p:spTree>
    <p:extLst>
      <p:ext uri="{BB962C8B-B14F-4D97-AF65-F5344CB8AC3E}">
        <p14:creationId xmlns:p14="http://schemas.microsoft.com/office/powerpoint/2010/main" val="172923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Header">
    <p:bg>
      <p:bgPr>
        <a:solidFill>
          <a:srgbClr val="1143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3" y="3886201"/>
            <a:ext cx="10619316" cy="892175"/>
          </a:xfrm>
        </p:spPr>
        <p:txBody>
          <a:bodyPr anchor="b">
            <a:normAutofit/>
          </a:bodyPr>
          <a:lstStyle>
            <a:lvl1pPr algn="l">
              <a:defRPr sz="32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965700"/>
            <a:ext cx="10363200" cy="520700"/>
          </a:xfrm>
        </p:spPr>
        <p:txBody>
          <a:bodyPr anchor="t"/>
          <a:lstStyle>
            <a:lvl1pPr marL="0" indent="0">
              <a:buNone/>
              <a:defRPr sz="2000">
                <a:solidFill>
                  <a:srgbClr val="9DCB3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1117600" y="4876800"/>
            <a:ext cx="7620000"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
        <p:nvSpPr>
          <p:cNvPr id="9" name="Picture Placeholder 12"/>
          <p:cNvSpPr>
            <a:spLocks noGrp="1"/>
          </p:cNvSpPr>
          <p:nvPr>
            <p:ph type="pic" sz="quarter" idx="17"/>
          </p:nvPr>
        </p:nvSpPr>
        <p:spPr>
          <a:xfrm>
            <a:off x="3352800" y="457200"/>
            <a:ext cx="5486400" cy="3505200"/>
          </a:xfrm>
        </p:spPr>
        <p:txBody>
          <a:bodyPr/>
          <a:lstStyle/>
          <a:p>
            <a:r>
              <a:rPr lang="en-US" dirty="0"/>
              <a:t>Click icon to add picture</a:t>
            </a: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124" t="39059" r="18911" b="38479"/>
          <a:stretch/>
        </p:blipFill>
        <p:spPr bwMode="auto">
          <a:xfrm>
            <a:off x="9670212" y="133709"/>
            <a:ext cx="2379702" cy="6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231775" indent="-231775">
              <a:lnSpc>
                <a:spcPct val="150000"/>
              </a:lnSpc>
              <a:buClrTx/>
              <a:buSzPct val="150000"/>
              <a:buFont typeface="Arial" pitchFamily="34" charset="0"/>
              <a:buChar char="•"/>
              <a:defRPr>
                <a:solidFill>
                  <a:schemeClr val="tx1"/>
                </a:solidFill>
              </a:defRPr>
            </a:lvl1pPr>
            <a:lvl2pPr marL="688975" indent="-231775">
              <a:lnSpc>
                <a:spcPct val="150000"/>
              </a:lnSpc>
              <a:buClrTx/>
              <a:buSzPct val="150000"/>
              <a:buFont typeface="Wingdings" pitchFamily="2" charset="2"/>
              <a:buChar char="§"/>
              <a:defRPr>
                <a:solidFill>
                  <a:schemeClr val="tx1"/>
                </a:solidFill>
              </a:defRPr>
            </a:lvl2pPr>
            <a:lvl3pPr marL="1084263" indent="-169863">
              <a:lnSpc>
                <a:spcPct val="150000"/>
              </a:lnSpc>
              <a:buClrTx/>
              <a:buSzPct val="150000"/>
              <a:buFont typeface="Courier New" pitchFamily="49" charset="0"/>
              <a:buChar char="o"/>
              <a:defRPr>
                <a:solidFill>
                  <a:schemeClr val="tx1"/>
                </a:solidFill>
              </a:defRPr>
            </a:lvl3pPr>
            <a:lvl4pPr marL="1541463" indent="-169863">
              <a:lnSpc>
                <a:spcPct val="150000"/>
              </a:lnSpc>
              <a:buClrTx/>
              <a:buSzPct val="150000"/>
              <a:buFont typeface="Arial" pitchFamily="34" charset="0"/>
              <a:buChar char="•"/>
              <a:defRPr>
                <a:solidFill>
                  <a:schemeClr val="tx1"/>
                </a:solidFill>
              </a:defRPr>
            </a:lvl4pPr>
            <a:lvl5pPr marL="1998663" indent="-169863">
              <a:lnSpc>
                <a:spcPct val="150000"/>
              </a:lnSpc>
              <a:buClrTx/>
              <a:buSzPct val="1500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11200" y="76201"/>
            <a:ext cx="111506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8" name="Subtitle 2"/>
          <p:cNvSpPr>
            <a:spLocks noGrp="1"/>
          </p:cNvSpPr>
          <p:nvPr>
            <p:ph type="subTitle" idx="13"/>
          </p:nvPr>
        </p:nvSpPr>
        <p:spPr>
          <a:xfrm>
            <a:off x="711200" y="838200"/>
            <a:ext cx="11176000" cy="6858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9" name="Footer Placeholder 11">
            <a:extLst>
              <a:ext uri="{FF2B5EF4-FFF2-40B4-BE49-F238E27FC236}">
                <a16:creationId xmlns:a16="http://schemas.microsoft.com/office/drawing/2014/main" id="{F2BACE7B-43A5-F843-B4BE-AC019087879F}"/>
              </a:ext>
            </a:extLst>
          </p:cNvPr>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ALG Research</a:t>
            </a:r>
          </a:p>
        </p:txBody>
      </p:sp>
    </p:spTree>
    <p:extLst>
      <p:ext uri="{BB962C8B-B14F-4D97-AF65-F5344CB8AC3E}">
        <p14:creationId xmlns:p14="http://schemas.microsoft.com/office/powerpoint/2010/main" val="423852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question txt, data">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711200" y="838200"/>
            <a:ext cx="10972800" cy="685800"/>
          </a:xfrm>
          <a:prstGeom prst="rect">
            <a:avLst/>
          </a:prstGeom>
        </p:spPr>
        <p:txBody>
          <a:bodyPr anchor="t">
            <a:normAutofit/>
          </a:bodyPr>
          <a:lstStyle>
            <a:lvl1pPr marL="0" indent="0">
              <a:buNone/>
              <a:defRPr sz="2000" b="0">
                <a:solidFill>
                  <a:srgbClr val="114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p:cNvSpPr>
            <a:spLocks noGrp="1"/>
          </p:cNvSpPr>
          <p:nvPr>
            <p:ph type="body" idx="14"/>
          </p:nvPr>
        </p:nvSpPr>
        <p:spPr>
          <a:xfrm>
            <a:off x="711200" y="1600200"/>
            <a:ext cx="9347200" cy="457200"/>
          </a:xfrm>
          <a:prstGeom prst="rect">
            <a:avLst/>
          </a:prstGeom>
        </p:spPr>
        <p:txBody>
          <a:bodyPr anchor="b">
            <a:normAutofit/>
          </a:bodyPr>
          <a:lstStyle>
            <a:lvl1pPr marL="0" indent="0">
              <a:buNone/>
              <a:defRPr sz="1100" b="0" i="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5"/>
          </p:nvPr>
        </p:nvSpPr>
        <p:spPr>
          <a:xfrm>
            <a:off x="914400" y="2286000"/>
            <a:ext cx="10668000" cy="4114800"/>
          </a:xfrm>
          <a:prstGeom prst="rect">
            <a:avLst/>
          </a:prstGeom>
        </p:spPr>
        <p:txBody>
          <a:bodyPr/>
          <a:lstStyle>
            <a:lvl1pPr marL="0" indent="227013">
              <a:spcAft>
                <a:spcPts val="600"/>
              </a:spcAft>
              <a:defRPr sz="1400">
                <a:latin typeface="Arial" pitchFamily="34" charset="0"/>
                <a:ea typeface="Tahoma" pitchFamily="34" charset="0"/>
                <a:cs typeface="Arial" pitchFamily="34" charset="0"/>
              </a:defRPr>
            </a:lvl1pPr>
            <a:lvl2pPr marL="227013" indent="227013">
              <a:spcAft>
                <a:spcPts val="600"/>
              </a:spcAft>
              <a:buFont typeface="Courier New" pitchFamily="49" charset="0"/>
              <a:buChar char="o"/>
              <a:defRPr sz="1400">
                <a:latin typeface="Arial" pitchFamily="34" charset="0"/>
                <a:ea typeface="Tahoma" pitchFamily="34" charset="0"/>
                <a:cs typeface="Arial" pitchFamily="34" charset="0"/>
              </a:defRPr>
            </a:lvl2pPr>
            <a:lvl3pPr marL="461963" indent="227013">
              <a:spcAft>
                <a:spcPts val="600"/>
              </a:spcAft>
              <a:buFont typeface="Wingdings" pitchFamily="2" charset="2"/>
              <a:buChar char="Ø"/>
              <a:defRPr sz="1200">
                <a:latin typeface="Arial" pitchFamily="34" charset="0"/>
                <a:ea typeface="Tahoma" pitchFamily="34" charset="0"/>
                <a:cs typeface="Arial" pitchFamily="34" charset="0"/>
              </a:defRPr>
            </a:lvl3pPr>
            <a:lvl4pPr marL="687388" indent="227013">
              <a:spcAft>
                <a:spcPts val="600"/>
              </a:spcAft>
              <a:defRPr sz="1200">
                <a:latin typeface="Arial" pitchFamily="34" charset="0"/>
                <a:ea typeface="Tahoma" pitchFamily="34" charset="0"/>
                <a:cs typeface="Arial" pitchFamily="34" charset="0"/>
              </a:defRPr>
            </a:lvl4pPr>
            <a:lvl5pPr marL="914400" indent="227013">
              <a:spcAft>
                <a:spcPts val="600"/>
              </a:spcAft>
              <a:defRPr sz="1000">
                <a:latin typeface="Arial" pitchFamily="34" charset="0"/>
                <a:ea typeface="Tahoma"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itle 1"/>
          <p:cNvSpPr>
            <a:spLocks noGrp="1"/>
          </p:cNvSpPr>
          <p:nvPr>
            <p:ph type="title"/>
          </p:nvPr>
        </p:nvSpPr>
        <p:spPr>
          <a:xfrm>
            <a:off x="711200" y="76201"/>
            <a:ext cx="9947587"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25" name="Rectangle 24"/>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3"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ALG Research</a:t>
            </a:r>
          </a:p>
        </p:txBody>
      </p:sp>
    </p:spTree>
    <p:extLst>
      <p:ext uri="{BB962C8B-B14F-4D97-AF65-F5344CB8AC3E}">
        <p14:creationId xmlns:p14="http://schemas.microsoft.com/office/powerpoint/2010/main" val="322075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Rectangle 19"/>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3" name="Content Placeholder 2"/>
          <p:cNvSpPr>
            <a:spLocks noGrp="1"/>
          </p:cNvSpPr>
          <p:nvPr>
            <p:ph sz="half" idx="1"/>
          </p:nvPr>
        </p:nvSpPr>
        <p:spPr>
          <a:xfrm>
            <a:off x="609600" y="2667001"/>
            <a:ext cx="53848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1"/>
            <a:ext cx="53848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a:spLocks noGrp="1"/>
          </p:cNvSpPr>
          <p:nvPr>
            <p:ph type="title"/>
          </p:nvPr>
        </p:nvSpPr>
        <p:spPr>
          <a:xfrm>
            <a:off x="711200" y="76201"/>
            <a:ext cx="110744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2" name="Subtitle 2"/>
          <p:cNvSpPr>
            <a:spLocks noGrp="1"/>
          </p:cNvSpPr>
          <p:nvPr>
            <p:ph type="subTitle" idx="13"/>
          </p:nvPr>
        </p:nvSpPr>
        <p:spPr>
          <a:xfrm>
            <a:off x="711200" y="838200"/>
            <a:ext cx="11074400" cy="685800"/>
          </a:xfrm>
        </p:spPr>
        <p:txBody>
          <a:bodyPr>
            <a:normAutofit/>
          </a:bodyPr>
          <a:lstStyle>
            <a:lvl1pPr marL="0" indent="0" algn="l">
              <a:buNone/>
              <a:defRPr sz="20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6" name="Text Placeholder 5"/>
          <p:cNvSpPr>
            <a:spLocks noGrp="1"/>
          </p:cNvSpPr>
          <p:nvPr>
            <p:ph type="body" sz="quarter" idx="20"/>
          </p:nvPr>
        </p:nvSpPr>
        <p:spPr>
          <a:xfrm>
            <a:off x="711200" y="1752600"/>
            <a:ext cx="5181600" cy="762000"/>
          </a:xfrm>
        </p:spPr>
        <p:txBody>
          <a:bodyPr/>
          <a:lstStyle>
            <a:lvl1pPr>
              <a:defRPr i="1"/>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p:cNvSpPr>
            <a:spLocks noGrp="1"/>
          </p:cNvSpPr>
          <p:nvPr>
            <p:ph type="body" sz="quarter" idx="21"/>
          </p:nvPr>
        </p:nvSpPr>
        <p:spPr>
          <a:xfrm>
            <a:off x="6299200" y="1752600"/>
            <a:ext cx="5181600" cy="762000"/>
          </a:xfrm>
        </p:spPr>
        <p:txBody>
          <a:bodyPr/>
          <a:lstStyle>
            <a:lvl1pPr>
              <a:defRPr i="1"/>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ALG Research</a:t>
            </a:r>
          </a:p>
        </p:txBody>
      </p:sp>
    </p:spTree>
    <p:extLst>
      <p:ext uri="{BB962C8B-B14F-4D97-AF65-F5344CB8AC3E}">
        <p14:creationId xmlns:p14="http://schemas.microsoft.com/office/powerpoint/2010/main" val="149468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9"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ALG Research</a:t>
            </a:r>
          </a:p>
        </p:txBody>
      </p:sp>
    </p:spTree>
    <p:extLst>
      <p:ext uri="{BB962C8B-B14F-4D97-AF65-F5344CB8AC3E}">
        <p14:creationId xmlns:p14="http://schemas.microsoft.com/office/powerpoint/2010/main" val="345561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data, qn to right">
    <p:spTree>
      <p:nvGrpSpPr>
        <p:cNvPr id="1" name=""/>
        <p:cNvGrpSpPr/>
        <p:nvPr/>
      </p:nvGrpSpPr>
      <p:grpSpPr>
        <a:xfrm>
          <a:off x="0" y="0"/>
          <a:ext cx="0" cy="0"/>
          <a:chOff x="0" y="0"/>
          <a:chExt cx="0" cy="0"/>
        </a:xfrm>
      </p:grpSpPr>
      <p:sp>
        <p:nvSpPr>
          <p:cNvPr id="10" name="Text Placeholder 2"/>
          <p:cNvSpPr>
            <a:spLocks noGrp="1"/>
          </p:cNvSpPr>
          <p:nvPr>
            <p:ph type="body" idx="14"/>
          </p:nvPr>
        </p:nvSpPr>
        <p:spPr>
          <a:xfrm>
            <a:off x="9753600" y="2057400"/>
            <a:ext cx="1828800" cy="4343400"/>
          </a:xfrm>
          <a:prstGeom prst="rect">
            <a:avLst/>
          </a:prstGeom>
        </p:spPr>
        <p:txBody>
          <a:bodyPr anchor="t">
            <a:normAutofit/>
          </a:bodyPr>
          <a:lstStyle>
            <a:lvl1pPr marL="0" indent="0">
              <a:buNone/>
              <a:defRPr sz="1000" b="0" i="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p:cNvSpPr>
            <a:spLocks noGrp="1"/>
          </p:cNvSpPr>
          <p:nvPr>
            <p:ph idx="1"/>
          </p:nvPr>
        </p:nvSpPr>
        <p:spPr>
          <a:xfrm>
            <a:off x="914400" y="2057400"/>
            <a:ext cx="8636000" cy="4343400"/>
          </a:xfrm>
          <a:prstGeom prst="rect">
            <a:avLst/>
          </a:prstGeom>
        </p:spPr>
        <p:txBody>
          <a:bodyPr/>
          <a:lstStyle>
            <a:lvl1pPr marL="0" indent="227013">
              <a:spcAft>
                <a:spcPts val="600"/>
              </a:spcAft>
              <a:defRPr sz="1400">
                <a:latin typeface="Arial" pitchFamily="34" charset="0"/>
                <a:ea typeface="Tahoma" pitchFamily="34" charset="0"/>
                <a:cs typeface="Arial" pitchFamily="34" charset="0"/>
              </a:defRPr>
            </a:lvl1pPr>
            <a:lvl2pPr marL="227013" indent="227013">
              <a:spcAft>
                <a:spcPts val="600"/>
              </a:spcAft>
              <a:buFont typeface="Courier New" pitchFamily="49" charset="0"/>
              <a:buChar char="o"/>
              <a:defRPr sz="1400">
                <a:latin typeface="Arial" pitchFamily="34" charset="0"/>
                <a:ea typeface="Tahoma" pitchFamily="34" charset="0"/>
                <a:cs typeface="Arial" pitchFamily="34" charset="0"/>
              </a:defRPr>
            </a:lvl2pPr>
            <a:lvl3pPr marL="461963" indent="227013">
              <a:spcAft>
                <a:spcPts val="600"/>
              </a:spcAft>
              <a:buFont typeface="Wingdings" pitchFamily="2" charset="2"/>
              <a:buChar char="Ø"/>
              <a:defRPr sz="1200">
                <a:latin typeface="Arial" pitchFamily="34" charset="0"/>
                <a:ea typeface="Tahoma" pitchFamily="34" charset="0"/>
                <a:cs typeface="Arial" pitchFamily="34" charset="0"/>
              </a:defRPr>
            </a:lvl3pPr>
            <a:lvl4pPr marL="687388" indent="227013">
              <a:spcAft>
                <a:spcPts val="600"/>
              </a:spcAft>
              <a:defRPr sz="1200">
                <a:latin typeface="Arial" pitchFamily="34" charset="0"/>
                <a:ea typeface="Tahoma" pitchFamily="34" charset="0"/>
                <a:cs typeface="Arial" pitchFamily="34" charset="0"/>
              </a:defRPr>
            </a:lvl4pPr>
            <a:lvl5pPr marL="914400" indent="227013">
              <a:spcAft>
                <a:spcPts val="600"/>
              </a:spcAft>
              <a:defRPr sz="1000">
                <a:latin typeface="Arial" pitchFamily="34" charset="0"/>
                <a:ea typeface="Tahoma"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p:cNvSpPr>
            <a:spLocks noGrp="1"/>
          </p:cNvSpPr>
          <p:nvPr>
            <p:ph type="title"/>
          </p:nvPr>
        </p:nvSpPr>
        <p:spPr>
          <a:xfrm>
            <a:off x="711200" y="76201"/>
            <a:ext cx="111760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6" name="Subtitle 2"/>
          <p:cNvSpPr>
            <a:spLocks noGrp="1"/>
          </p:cNvSpPr>
          <p:nvPr>
            <p:ph type="subTitle" idx="15"/>
          </p:nvPr>
        </p:nvSpPr>
        <p:spPr>
          <a:xfrm>
            <a:off x="711200" y="838200"/>
            <a:ext cx="11176000" cy="1219200"/>
          </a:xfrm>
        </p:spPr>
        <p:txBody>
          <a:bodyPr>
            <a:normAutofit/>
          </a:bodyPr>
          <a:lstStyle>
            <a:lvl1pPr marL="0" indent="0" algn="l">
              <a:buNone/>
              <a:defRPr sz="20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8"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ALG Research</a:t>
            </a:r>
          </a:p>
        </p:txBody>
      </p:sp>
    </p:spTree>
    <p:extLst>
      <p:ext uri="{BB962C8B-B14F-4D97-AF65-F5344CB8AC3E}">
        <p14:creationId xmlns:p14="http://schemas.microsoft.com/office/powerpoint/2010/main" val="417181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196097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914400" rtl="0" eaLnBrk="1" latinLnBrk="0" hangingPunct="1">
        <a:spcBef>
          <a:spcPct val="0"/>
        </a:spcBef>
        <a:buNone/>
        <a:defRPr sz="4400" kern="1200">
          <a:solidFill>
            <a:srgbClr val="11435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octor talking to a patient&#10;&#10;Description automatically generated with medium confidence">
            <a:extLst>
              <a:ext uri="{FF2B5EF4-FFF2-40B4-BE49-F238E27FC236}">
                <a16:creationId xmlns:a16="http://schemas.microsoft.com/office/drawing/2014/main" id="{1B0E67F8-14AA-024E-9761-F4BECCFD2CC1}"/>
              </a:ext>
            </a:extLst>
          </p:cNvPr>
          <p:cNvPicPr>
            <a:picLocks noChangeAspect="1"/>
          </p:cNvPicPr>
          <p:nvPr/>
        </p:nvPicPr>
        <p:blipFill rotWithShape="1">
          <a:blip r:embed="rId3">
            <a:extLst>
              <a:ext uri="{28A0092B-C50C-407E-A947-70E740481C1C}">
                <a14:useLocalDpi xmlns:a14="http://schemas.microsoft.com/office/drawing/2010/main" val="0"/>
              </a:ext>
            </a:extLst>
          </a:blip>
          <a:srcRect l="5402" t="20184" r="-6387"/>
          <a:stretch/>
        </p:blipFill>
        <p:spPr>
          <a:xfrm>
            <a:off x="-1" y="-1"/>
            <a:ext cx="13015181" cy="6857999"/>
          </a:xfrm>
          <a:prstGeom prst="rect">
            <a:avLst/>
          </a:prstGeom>
        </p:spPr>
      </p:pic>
      <p:sp>
        <p:nvSpPr>
          <p:cNvPr id="19" name="Rectangle 18">
            <a:extLst>
              <a:ext uri="{FF2B5EF4-FFF2-40B4-BE49-F238E27FC236}">
                <a16:creationId xmlns:a16="http://schemas.microsoft.com/office/drawing/2014/main" id="{9BC81CCC-10F0-144F-854C-05E3072A74B2}"/>
              </a:ext>
            </a:extLst>
          </p:cNvPr>
          <p:cNvSpPr/>
          <p:nvPr/>
        </p:nvSpPr>
        <p:spPr>
          <a:xfrm>
            <a:off x="769891" y="780013"/>
            <a:ext cx="10774016" cy="5531890"/>
          </a:xfrm>
          <a:prstGeom prst="rect">
            <a:avLst/>
          </a:prstGeom>
          <a:solidFill>
            <a:schemeClr val="bg1">
              <a:alpha val="782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4EFF1A74-5A0F-2649-9EF9-F066BC0DF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9925" y="1664542"/>
            <a:ext cx="1928673" cy="537998"/>
          </a:xfrm>
          <a:prstGeom prst="rect">
            <a:avLst/>
          </a:prstGeom>
        </p:spPr>
      </p:pic>
      <p:pic>
        <p:nvPicPr>
          <p:cNvPr id="30" name="Picture 29" descr="Text, logo&#10;&#10;Description automatically generated">
            <a:extLst>
              <a:ext uri="{FF2B5EF4-FFF2-40B4-BE49-F238E27FC236}">
                <a16:creationId xmlns:a16="http://schemas.microsoft.com/office/drawing/2014/main" id="{0D8264DB-5BD2-DE4F-B9F6-10E87C5C5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7517" y="1365145"/>
            <a:ext cx="3400022" cy="864032"/>
          </a:xfrm>
          <a:prstGeom prst="rect">
            <a:avLst/>
          </a:prstGeom>
        </p:spPr>
      </p:pic>
      <p:pic>
        <p:nvPicPr>
          <p:cNvPr id="32" name="Picture 31" descr="Logo&#10;&#10;Description automatically generated">
            <a:extLst>
              <a:ext uri="{FF2B5EF4-FFF2-40B4-BE49-F238E27FC236}">
                <a16:creationId xmlns:a16="http://schemas.microsoft.com/office/drawing/2014/main" id="{A24A05DD-A99A-0849-AA6A-787604D266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0076" y="1579293"/>
            <a:ext cx="2893646" cy="623247"/>
          </a:xfrm>
          <a:prstGeom prst="rect">
            <a:avLst/>
          </a:prstGeom>
        </p:spPr>
      </p:pic>
      <p:sp>
        <p:nvSpPr>
          <p:cNvPr id="33" name="Rectangle 32">
            <a:extLst>
              <a:ext uri="{FF2B5EF4-FFF2-40B4-BE49-F238E27FC236}">
                <a16:creationId xmlns:a16="http://schemas.microsoft.com/office/drawing/2014/main" id="{3E14E67E-0A7A-6D47-BD2B-76B1340996F9}"/>
              </a:ext>
            </a:extLst>
          </p:cNvPr>
          <p:cNvSpPr/>
          <p:nvPr/>
        </p:nvSpPr>
        <p:spPr>
          <a:xfrm>
            <a:off x="1245140" y="2711669"/>
            <a:ext cx="9766571" cy="4119706"/>
          </a:xfrm>
          <a:prstGeom prst="rect">
            <a:avLst/>
          </a:prstGeom>
          <a:solidFill>
            <a:srgbClr val="3D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60F0102-87F3-3341-934A-D87225CCFFD4}"/>
              </a:ext>
            </a:extLst>
          </p:cNvPr>
          <p:cNvSpPr txBox="1"/>
          <p:nvPr/>
        </p:nvSpPr>
        <p:spPr>
          <a:xfrm>
            <a:off x="1667901" y="3030999"/>
            <a:ext cx="8789937" cy="3046988"/>
          </a:xfrm>
          <a:prstGeom prst="rect">
            <a:avLst/>
          </a:prstGeom>
          <a:noFill/>
        </p:spPr>
        <p:txBody>
          <a:bodyPr wrap="square" rtlCol="0">
            <a:spAutoFit/>
          </a:bodyPr>
          <a:lstStyle/>
          <a:p>
            <a:r>
              <a:rPr lang="en-US" sz="3200" b="1" dirty="0">
                <a:solidFill>
                  <a:schemeClr val="bg1"/>
                </a:solidFill>
                <a:latin typeface="Futura" panose="020B0602020204020303" pitchFamily="34" charset="-79"/>
                <a:cs typeface="Futura" panose="020B0602020204020303" pitchFamily="34" charset="-79"/>
              </a:rPr>
              <a:t>MICHIGAN</a:t>
            </a:r>
          </a:p>
          <a:p>
            <a:r>
              <a:rPr lang="en-US" sz="4000" b="1" dirty="0">
                <a:solidFill>
                  <a:srgbClr val="5F92C7"/>
                </a:solidFill>
                <a:latin typeface="Futura" panose="020B0602020204020303" pitchFamily="34" charset="-79"/>
                <a:cs typeface="Futura" panose="020B0602020204020303" pitchFamily="34" charset="-79"/>
              </a:rPr>
              <a:t>STATEWIDE POLL </a:t>
            </a:r>
          </a:p>
          <a:p>
            <a:r>
              <a:rPr lang="en-US" sz="2400" dirty="0">
                <a:solidFill>
                  <a:schemeClr val="bg1"/>
                </a:solidFill>
                <a:latin typeface="Futura Medium" panose="020B0602020204020303" pitchFamily="34" charset="-79"/>
                <a:cs typeface="Futura Medium" panose="020B0602020204020303" pitchFamily="34" charset="-79"/>
              </a:rPr>
              <a:t>ON HEALTH CARE QUALITY, ACCESS AND AFFORDABILITY</a:t>
            </a:r>
          </a:p>
          <a:p>
            <a:endParaRPr lang="en-US" sz="2800" dirty="0">
              <a:solidFill>
                <a:schemeClr val="bg1"/>
              </a:solidFill>
              <a:latin typeface="Futura Medium" panose="020B0602020204020303" pitchFamily="34" charset="-79"/>
              <a:cs typeface="Futura Medium" panose="020B0602020204020303" pitchFamily="34" charset="-79"/>
            </a:endParaRPr>
          </a:p>
          <a:p>
            <a:r>
              <a:rPr lang="en-US" sz="2000" i="1" dirty="0">
                <a:solidFill>
                  <a:schemeClr val="bg1"/>
                </a:solidFill>
                <a:latin typeface="Futura Medium" panose="020B0602020204020303" pitchFamily="34" charset="-79"/>
                <a:cs typeface="Futura Medium" panose="020B0602020204020303" pitchFamily="34" charset="-79"/>
              </a:rPr>
              <a:t>Key Findings</a:t>
            </a:r>
          </a:p>
          <a:p>
            <a:endParaRPr lang="en-US" sz="2800" i="1" dirty="0">
              <a:solidFill>
                <a:schemeClr val="bg1"/>
              </a:solidFill>
              <a:latin typeface="Futura Medium" panose="020B0602020204020303" pitchFamily="34" charset="-79"/>
              <a:cs typeface="Futura Medium" panose="020B0602020204020303" pitchFamily="34" charset="-79"/>
            </a:endParaRPr>
          </a:p>
          <a:p>
            <a:r>
              <a:rPr lang="en-US" sz="1600" dirty="0">
                <a:solidFill>
                  <a:srgbClr val="5F92C7"/>
                </a:solidFill>
                <a:latin typeface="Futura Medium" panose="020B0602020204020303" pitchFamily="34" charset="-79"/>
                <a:cs typeface="Futura Medium" panose="020B0602020204020303" pitchFamily="34" charset="-79"/>
              </a:rPr>
              <a:t>AUGUST 2021</a:t>
            </a:r>
          </a:p>
        </p:txBody>
      </p:sp>
    </p:spTree>
    <p:extLst>
      <p:ext uri="{BB962C8B-B14F-4D97-AF65-F5344CB8AC3E}">
        <p14:creationId xmlns:p14="http://schemas.microsoft.com/office/powerpoint/2010/main" val="386081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A7F75-C180-4C0E-ACCF-4C9138DA2D9E}"/>
              </a:ext>
            </a:extLst>
          </p:cNvPr>
          <p:cNvSpPr>
            <a:spLocks noGrp="1"/>
          </p:cNvSpPr>
          <p:nvPr>
            <p:ph type="body" idx="13"/>
          </p:nvPr>
        </p:nvSpPr>
        <p:spPr/>
        <p:txBody>
          <a:bodyPr>
            <a:normAutofit/>
          </a:bodyPr>
          <a:lstStyle/>
          <a:p>
            <a:r>
              <a:rPr lang="en-US" dirty="0"/>
              <a:t>Even among Democrats, just 36% would rather fundamentally transform our system.</a:t>
            </a:r>
          </a:p>
        </p:txBody>
      </p:sp>
      <p:sp>
        <p:nvSpPr>
          <p:cNvPr id="5" name="Title 4">
            <a:extLst>
              <a:ext uri="{FF2B5EF4-FFF2-40B4-BE49-F238E27FC236}">
                <a16:creationId xmlns:a16="http://schemas.microsoft.com/office/drawing/2014/main" id="{93438321-16FE-4745-BBC6-43C7DE1A84B2}"/>
              </a:ext>
            </a:extLst>
          </p:cNvPr>
          <p:cNvSpPr>
            <a:spLocks noGrp="1"/>
          </p:cNvSpPr>
          <p:nvPr>
            <p:ph type="title"/>
          </p:nvPr>
        </p:nvSpPr>
        <p:spPr>
          <a:xfrm>
            <a:off x="711200" y="76201"/>
            <a:ext cx="11480800" cy="838621"/>
          </a:xfrm>
        </p:spPr>
        <p:txBody>
          <a:bodyPr>
            <a:noAutofit/>
          </a:bodyPr>
          <a:lstStyle/>
          <a:p>
            <a:r>
              <a:rPr lang="en-US" sz="2800" spc="-10" dirty="0">
                <a:solidFill>
                  <a:schemeClr val="tx1"/>
                </a:solidFill>
              </a:rPr>
              <a:t>Voters are looking to Congress for targeted fixes that build on the current system, not to fundamentally transform it.</a:t>
            </a:r>
            <a:endParaRPr lang="en-US" sz="2800" dirty="0"/>
          </a:p>
        </p:txBody>
      </p:sp>
      <p:sp>
        <p:nvSpPr>
          <p:cNvPr id="6" name="Slide Number Placeholder 5">
            <a:extLst>
              <a:ext uri="{FF2B5EF4-FFF2-40B4-BE49-F238E27FC236}">
                <a16:creationId xmlns:a16="http://schemas.microsoft.com/office/drawing/2014/main" id="{C7B4742D-700B-4DAD-9B3D-E9E566BC55F2}"/>
              </a:ext>
            </a:extLst>
          </p:cNvPr>
          <p:cNvSpPr>
            <a:spLocks noGrp="1"/>
          </p:cNvSpPr>
          <p:nvPr>
            <p:ph type="sldNum" sz="quarter" idx="18"/>
          </p:nvPr>
        </p:nvSpPr>
        <p:spPr/>
        <p:txBody>
          <a:bodyPr/>
          <a:lstStyle/>
          <a:p>
            <a:fld id="{FEA0E1FB-F3D8-4575-AA43-D3AC29B367AF}" type="slidenum">
              <a:rPr lang="en-US" smtClean="0">
                <a:solidFill>
                  <a:srgbClr val="114353"/>
                </a:solidFill>
              </a:rPr>
              <a:pPr/>
              <a:t>10</a:t>
            </a:fld>
            <a:endParaRPr lang="en-US" dirty="0">
              <a:solidFill>
                <a:srgbClr val="114353"/>
              </a:solidFill>
            </a:endParaRPr>
          </a:p>
        </p:txBody>
      </p:sp>
      <p:graphicFrame>
        <p:nvGraphicFramePr>
          <p:cNvPr id="7" name="Content Placeholder 8">
            <a:extLst>
              <a:ext uri="{FF2B5EF4-FFF2-40B4-BE49-F238E27FC236}">
                <a16:creationId xmlns:a16="http://schemas.microsoft.com/office/drawing/2014/main" id="{171BBB0E-DBFA-4131-AC02-2DC306ABA0B0}"/>
              </a:ext>
            </a:extLst>
          </p:cNvPr>
          <p:cNvGraphicFramePr>
            <a:graphicFrameLocks/>
          </p:cNvGraphicFramePr>
          <p:nvPr>
            <p:extLst>
              <p:ext uri="{D42A27DB-BD31-4B8C-83A1-F6EECF244321}">
                <p14:modId xmlns:p14="http://schemas.microsoft.com/office/powerpoint/2010/main" val="3423610655"/>
              </p:ext>
            </p:extLst>
          </p:nvPr>
        </p:nvGraphicFramePr>
        <p:xfrm>
          <a:off x="0" y="2285999"/>
          <a:ext cx="115824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2">
            <a:extLst>
              <a:ext uri="{FF2B5EF4-FFF2-40B4-BE49-F238E27FC236}">
                <a16:creationId xmlns:a16="http://schemas.microsoft.com/office/drawing/2014/main" id="{93C6DF14-3555-45D6-9994-040E6B968567}"/>
              </a:ext>
            </a:extLst>
          </p:cNvPr>
          <p:cNvGraphicFramePr>
            <a:graphicFrameLocks noGrp="1"/>
          </p:cNvGraphicFramePr>
          <p:nvPr>
            <p:extLst>
              <p:ext uri="{D42A27DB-BD31-4B8C-83A1-F6EECF244321}">
                <p14:modId xmlns:p14="http://schemas.microsoft.com/office/powerpoint/2010/main" val="56218390"/>
              </p:ext>
            </p:extLst>
          </p:nvPr>
        </p:nvGraphicFramePr>
        <p:xfrm>
          <a:off x="10160000" y="2446098"/>
          <a:ext cx="1463040" cy="3808648"/>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761126601"/>
                    </a:ext>
                  </a:extLst>
                </a:gridCol>
              </a:tblGrid>
              <a:tr h="349071">
                <a:tc>
                  <a:txBody>
                    <a:bodyPr/>
                    <a:lstStyle/>
                    <a:p>
                      <a:pPr algn="ctr"/>
                      <a:r>
                        <a:rPr lang="en-US" dirty="0">
                          <a:latin typeface="Arial" panose="020B0604020202020204" pitchFamily="34" charset="0"/>
                          <a:cs typeface="Arial" panose="020B0604020202020204" pitchFamily="34" charset="0"/>
                        </a:rPr>
                        <a:t>NET BUILD</a:t>
                      </a:r>
                    </a:p>
                  </a:txBody>
                  <a:tcPr anchor="ctr">
                    <a:solidFill>
                      <a:schemeClr val="tx2"/>
                    </a:solidFill>
                  </a:tcPr>
                </a:tc>
                <a:extLst>
                  <a:ext uri="{0D108BD9-81ED-4DB2-BD59-A6C34878D82A}">
                    <a16:rowId xmlns:a16="http://schemas.microsoft.com/office/drawing/2014/main" val="1259245960"/>
                  </a:ext>
                </a:extLst>
              </a:tr>
              <a:tr h="860722">
                <a:tc>
                  <a:txBody>
                    <a:bodyPr/>
                    <a:lstStyle/>
                    <a:p>
                      <a:pPr algn="ctr"/>
                      <a:r>
                        <a:rPr lang="en-US" b="1" dirty="0">
                          <a:solidFill>
                            <a:schemeClr val="tx2"/>
                          </a:solidFill>
                          <a:latin typeface="Arial" panose="020B0604020202020204" pitchFamily="34" charset="0"/>
                          <a:cs typeface="Arial" panose="020B0604020202020204" pitchFamily="34" charset="0"/>
                        </a:rPr>
                        <a:t>+34</a:t>
                      </a:r>
                    </a:p>
                  </a:txBody>
                  <a:tcPr anchor="ctr">
                    <a:noFill/>
                  </a:tcPr>
                </a:tc>
                <a:extLst>
                  <a:ext uri="{0D108BD9-81ED-4DB2-BD59-A6C34878D82A}">
                    <a16:rowId xmlns:a16="http://schemas.microsoft.com/office/drawing/2014/main" val="834446895"/>
                  </a:ext>
                </a:extLst>
              </a:tr>
              <a:tr h="860722">
                <a:tc>
                  <a:txBody>
                    <a:bodyPr/>
                    <a:lstStyle/>
                    <a:p>
                      <a:pPr algn="ctr"/>
                      <a:r>
                        <a:rPr lang="en-US" b="1" dirty="0">
                          <a:solidFill>
                            <a:schemeClr val="tx2"/>
                          </a:solidFill>
                          <a:latin typeface="Arial" panose="020B0604020202020204" pitchFamily="34" charset="0"/>
                          <a:cs typeface="Arial" panose="020B0604020202020204" pitchFamily="34" charset="0"/>
                        </a:rPr>
                        <a:t>+19</a:t>
                      </a:r>
                    </a:p>
                  </a:txBody>
                  <a:tcPr anchor="ctr">
                    <a:noFill/>
                  </a:tcPr>
                </a:tc>
                <a:extLst>
                  <a:ext uri="{0D108BD9-81ED-4DB2-BD59-A6C34878D82A}">
                    <a16:rowId xmlns:a16="http://schemas.microsoft.com/office/drawing/2014/main" val="178613187"/>
                  </a:ext>
                </a:extLst>
              </a:tr>
              <a:tr h="860722">
                <a:tc>
                  <a:txBody>
                    <a:bodyPr/>
                    <a:lstStyle/>
                    <a:p>
                      <a:pPr algn="ctr"/>
                      <a:r>
                        <a:rPr lang="en-US" b="1" dirty="0">
                          <a:solidFill>
                            <a:schemeClr val="tx2"/>
                          </a:solidFill>
                          <a:latin typeface="Arial" panose="020B0604020202020204" pitchFamily="34" charset="0"/>
                          <a:cs typeface="Arial" panose="020B0604020202020204" pitchFamily="34" charset="0"/>
                        </a:rPr>
                        <a:t>+45</a:t>
                      </a:r>
                    </a:p>
                  </a:txBody>
                  <a:tcPr anchor="ctr">
                    <a:noFill/>
                  </a:tcPr>
                </a:tc>
                <a:extLst>
                  <a:ext uri="{0D108BD9-81ED-4DB2-BD59-A6C34878D82A}">
                    <a16:rowId xmlns:a16="http://schemas.microsoft.com/office/drawing/2014/main" val="3100880781"/>
                  </a:ext>
                </a:extLst>
              </a:tr>
              <a:tr h="860722">
                <a:tc>
                  <a:txBody>
                    <a:bodyPr/>
                    <a:lstStyle/>
                    <a:p>
                      <a:pPr algn="ctr"/>
                      <a:r>
                        <a:rPr lang="en-US" b="1" dirty="0">
                          <a:solidFill>
                            <a:schemeClr val="tx2"/>
                          </a:solidFill>
                          <a:latin typeface="Arial" panose="020B0604020202020204" pitchFamily="34" charset="0"/>
                          <a:cs typeface="Arial" panose="020B0604020202020204" pitchFamily="34" charset="0"/>
                        </a:rPr>
                        <a:t>+47</a:t>
                      </a:r>
                    </a:p>
                  </a:txBody>
                  <a:tcPr anchor="ctr">
                    <a:noFill/>
                  </a:tcPr>
                </a:tc>
                <a:extLst>
                  <a:ext uri="{0D108BD9-81ED-4DB2-BD59-A6C34878D82A}">
                    <a16:rowId xmlns:a16="http://schemas.microsoft.com/office/drawing/2014/main" val="3352669769"/>
                  </a:ext>
                </a:extLst>
              </a:tr>
            </a:tbl>
          </a:graphicData>
        </a:graphic>
      </p:graphicFrame>
      <p:graphicFrame>
        <p:nvGraphicFramePr>
          <p:cNvPr id="11" name="Table 11">
            <a:extLst>
              <a:ext uri="{FF2B5EF4-FFF2-40B4-BE49-F238E27FC236}">
                <a16:creationId xmlns:a16="http://schemas.microsoft.com/office/drawing/2014/main" id="{80294E62-F1C6-4621-8C6F-E7FB6B351CD0}"/>
              </a:ext>
            </a:extLst>
          </p:cNvPr>
          <p:cNvGraphicFramePr>
            <a:graphicFrameLocks noGrp="1"/>
          </p:cNvGraphicFramePr>
          <p:nvPr>
            <p:extLst>
              <p:ext uri="{D42A27DB-BD31-4B8C-83A1-F6EECF244321}">
                <p14:modId xmlns:p14="http://schemas.microsoft.com/office/powerpoint/2010/main" val="1986391236"/>
              </p:ext>
            </p:extLst>
          </p:nvPr>
        </p:nvGraphicFramePr>
        <p:xfrm>
          <a:off x="1584960" y="1295401"/>
          <a:ext cx="8412480" cy="103632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652121935"/>
                    </a:ext>
                  </a:extLst>
                </a:gridCol>
                <a:gridCol w="822960">
                  <a:extLst>
                    <a:ext uri="{9D8B030D-6E8A-4147-A177-3AD203B41FA5}">
                      <a16:colId xmlns:a16="http://schemas.microsoft.com/office/drawing/2014/main" val="2378255389"/>
                    </a:ext>
                  </a:extLst>
                </a:gridCol>
                <a:gridCol w="3657600">
                  <a:extLst>
                    <a:ext uri="{9D8B030D-6E8A-4147-A177-3AD203B41FA5}">
                      <a16:colId xmlns:a16="http://schemas.microsoft.com/office/drawing/2014/main" val="1086907107"/>
                    </a:ext>
                  </a:extLst>
                </a:gridCol>
              </a:tblGrid>
              <a:tr h="280219">
                <a:tc gridSpan="3">
                  <a:txBody>
                    <a:bodyPr/>
                    <a:lstStyle/>
                    <a:p>
                      <a:pPr algn="ctr"/>
                      <a:r>
                        <a:rPr lang="en-US" sz="1400" b="0" i="1" dirty="0">
                          <a:solidFill>
                            <a:schemeClr val="tx1"/>
                          </a:solidFill>
                          <a:latin typeface="Arial" panose="020B0604020202020204" pitchFamily="34" charset="0"/>
                          <a:cs typeface="Arial" panose="020B0604020202020204" pitchFamily="34" charset="0"/>
                        </a:rPr>
                        <a:t>Thinking about changes Congress could make to the health care system, which is closer to your view?</a:t>
                      </a:r>
                    </a:p>
                  </a:txBody>
                  <a:tcPr>
                    <a:lnB w="57150" cap="flat" cmpd="sng" algn="ctr">
                      <a:solidFill>
                        <a:schemeClr val="bg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39940644"/>
                  </a:ext>
                </a:extLst>
              </a:tr>
              <a:tr h="370840">
                <a:tc>
                  <a:txBody>
                    <a:bodyPr/>
                    <a:lstStyle/>
                    <a:p>
                      <a:pPr algn="ctr"/>
                      <a:r>
                        <a:rPr lang="en-US" sz="1400" b="1" dirty="0">
                          <a:solidFill>
                            <a:schemeClr val="bg1"/>
                          </a:solidFill>
                          <a:latin typeface="Arial" panose="020B0604020202020204" pitchFamily="34" charset="0"/>
                          <a:cs typeface="Arial" panose="020B0604020202020204" pitchFamily="34" charset="0"/>
                        </a:rPr>
                        <a:t>Congress should focus more on building upon the current system by making specific fixes, such as reducing out-of-pocket costs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Don't know</a:t>
                      </a:r>
                    </a:p>
                    <a:p>
                      <a:pPr algn="ctr"/>
                      <a:endParaRPr lang="en-US" sz="1400"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Congress should focus more on fundamentally transforming the health care system</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66600168"/>
                  </a:ext>
                </a:extLst>
              </a:tr>
            </a:tbl>
          </a:graphicData>
        </a:graphic>
      </p:graphicFrame>
      <p:sp>
        <p:nvSpPr>
          <p:cNvPr id="9" name="Footer Placeholder 11">
            <a:extLst>
              <a:ext uri="{FF2B5EF4-FFF2-40B4-BE49-F238E27FC236}">
                <a16:creationId xmlns:a16="http://schemas.microsoft.com/office/drawing/2014/main" id="{A84345A0-4F7A-42D1-9E8C-8E5A5A354A6B}"/>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386627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F5D062-26D1-4AD7-987A-1D11064403C3}"/>
              </a:ext>
            </a:extLst>
          </p:cNvPr>
          <p:cNvSpPr>
            <a:spLocks noGrp="1"/>
          </p:cNvSpPr>
          <p:nvPr>
            <p:ph type="title"/>
          </p:nvPr>
        </p:nvSpPr>
        <p:spPr>
          <a:xfrm>
            <a:off x="711200" y="270450"/>
            <a:ext cx="11480800" cy="533399"/>
          </a:xfrm>
        </p:spPr>
        <p:txBody>
          <a:bodyPr>
            <a:noAutofit/>
          </a:bodyPr>
          <a:lstStyle/>
          <a:p>
            <a:r>
              <a:rPr lang="en-US" sz="3200" dirty="0"/>
              <a:t>Voters want elected officials to get costs down. </a:t>
            </a:r>
          </a:p>
        </p:txBody>
      </p:sp>
      <p:sp>
        <p:nvSpPr>
          <p:cNvPr id="6" name="Slide Number Placeholder 5">
            <a:extLst>
              <a:ext uri="{FF2B5EF4-FFF2-40B4-BE49-F238E27FC236}">
                <a16:creationId xmlns:a16="http://schemas.microsoft.com/office/drawing/2014/main" id="{EEC0D47C-4768-4734-8E40-30EB2B10B6D1}"/>
              </a:ext>
            </a:extLst>
          </p:cNvPr>
          <p:cNvSpPr>
            <a:spLocks noGrp="1"/>
          </p:cNvSpPr>
          <p:nvPr>
            <p:ph type="sldNum" sz="quarter" idx="18"/>
          </p:nvPr>
        </p:nvSpPr>
        <p:spPr/>
        <p:txBody>
          <a:bodyPr/>
          <a:lstStyle/>
          <a:p>
            <a:fld id="{FEA0E1FB-F3D8-4575-AA43-D3AC29B367AF}" type="slidenum">
              <a:rPr lang="en-US" smtClean="0">
                <a:solidFill>
                  <a:srgbClr val="114353"/>
                </a:solidFill>
              </a:rPr>
              <a:pPr/>
              <a:t>11</a:t>
            </a:fld>
            <a:endParaRPr lang="en-US" dirty="0">
              <a:solidFill>
                <a:srgbClr val="114353"/>
              </a:solidFill>
            </a:endParaRPr>
          </a:p>
        </p:txBody>
      </p:sp>
      <p:graphicFrame>
        <p:nvGraphicFramePr>
          <p:cNvPr id="7" name="Content Placeholder 8">
            <a:extLst>
              <a:ext uri="{FF2B5EF4-FFF2-40B4-BE49-F238E27FC236}">
                <a16:creationId xmlns:a16="http://schemas.microsoft.com/office/drawing/2014/main" id="{A86D0187-C048-4702-8834-F4BA855BF102}"/>
              </a:ext>
            </a:extLst>
          </p:cNvPr>
          <p:cNvGraphicFramePr>
            <a:graphicFrameLocks noGrp="1"/>
          </p:cNvGraphicFramePr>
          <p:nvPr>
            <p:ph idx="15"/>
            <p:extLst>
              <p:ext uri="{D42A27DB-BD31-4B8C-83A1-F6EECF244321}">
                <p14:modId xmlns:p14="http://schemas.microsoft.com/office/powerpoint/2010/main" val="2918893574"/>
              </p:ext>
            </p:extLst>
          </p:nvPr>
        </p:nvGraphicFramePr>
        <p:xfrm>
          <a:off x="228600" y="1609725"/>
          <a:ext cx="11353800" cy="47910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1FAD622-9191-4394-8A1E-E189A263190D}"/>
              </a:ext>
            </a:extLst>
          </p:cNvPr>
          <p:cNvSpPr txBox="1"/>
          <p:nvPr/>
        </p:nvSpPr>
        <p:spPr>
          <a:xfrm>
            <a:off x="1522268" y="1609725"/>
            <a:ext cx="9147464" cy="307777"/>
          </a:xfrm>
          <a:prstGeom prst="rect">
            <a:avLst/>
          </a:prstGeom>
          <a:noFill/>
        </p:spPr>
        <p:txBody>
          <a:bodyPr wrap="square">
            <a:spAutoFit/>
          </a:bodyPr>
          <a:lstStyle/>
          <a:p>
            <a:pPr algn="ctr">
              <a:defRPr sz="1400" b="0" i="1" u="none" strike="noStrike" kern="1200" spc="0" baseline="0">
                <a:solidFill>
                  <a:srgbClr val="000000"/>
                </a:solidFill>
                <a:latin typeface="Arial" panose="020B0604020202020204" pitchFamily="34" charset="0"/>
                <a:ea typeface="+mn-ea"/>
                <a:cs typeface="Arial" panose="020B0604020202020204" pitchFamily="34" charset="0"/>
              </a:defRPr>
            </a:pPr>
            <a:r>
              <a:rPr lang="en-US" sz="1400" i="1" dirty="0"/>
              <a:t> When it comes to health care, what would you like to see worked on most in Michigan?</a:t>
            </a:r>
            <a:endParaRPr lang="en-US" sz="1400" i="1" dirty="0">
              <a:solidFill>
                <a:schemeClr val="tx1"/>
              </a:solidFill>
            </a:endParaRPr>
          </a:p>
        </p:txBody>
      </p:sp>
      <p:sp>
        <p:nvSpPr>
          <p:cNvPr id="10" name="Footer Placeholder 11">
            <a:extLst>
              <a:ext uri="{FF2B5EF4-FFF2-40B4-BE49-F238E27FC236}">
                <a16:creationId xmlns:a16="http://schemas.microsoft.com/office/drawing/2014/main" id="{1E6A53A5-FF87-47AB-9703-CC069A958871}"/>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400022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684194" y="146208"/>
            <a:ext cx="11385886" cy="660776"/>
          </a:xfrm>
        </p:spPr>
        <p:txBody>
          <a:bodyPr>
            <a:noAutofit/>
          </a:bodyPr>
          <a:lstStyle/>
          <a:p>
            <a:r>
              <a:rPr lang="en-US" sz="2600" spc="-20" dirty="0">
                <a:solidFill>
                  <a:schemeClr val="tx1"/>
                </a:solidFill>
              </a:rPr>
              <a:t>Legislation that aligns with their priorities would lower deductibles, prevent insurance companies from selling junk plans, and increase transparency.</a:t>
            </a:r>
          </a:p>
        </p:txBody>
      </p:sp>
      <p:sp>
        <p:nvSpPr>
          <p:cNvPr id="15" name="Slide Number Placeholder 4"/>
          <p:cNvSpPr>
            <a:spLocks noGrp="1"/>
          </p:cNvSpPr>
          <p:nvPr>
            <p:ph type="sldNum" sz="quarter" idx="18"/>
          </p:nvPr>
        </p:nvSpPr>
        <p:spPr>
          <a:xfrm>
            <a:off x="8737600" y="647858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4" name="TextBox 13">
            <a:extLst>
              <a:ext uri="{FF2B5EF4-FFF2-40B4-BE49-F238E27FC236}">
                <a16:creationId xmlns:a16="http://schemas.microsoft.com/office/drawing/2014/main" id="{DA1C96D8-B591-492D-BF86-1D9801494007}"/>
              </a:ext>
            </a:extLst>
          </p:cNvPr>
          <p:cNvSpPr txBox="1"/>
          <p:nvPr/>
        </p:nvSpPr>
        <p:spPr>
          <a:xfrm>
            <a:off x="684194" y="832350"/>
            <a:ext cx="11162363" cy="369332"/>
          </a:xfrm>
          <a:prstGeom prst="rect">
            <a:avLst/>
          </a:prstGeom>
          <a:noFill/>
        </p:spPr>
        <p:txBody>
          <a:bodyPr wrap="square">
            <a:spAutoFit/>
          </a:bodyPr>
          <a:lstStyle/>
          <a:p>
            <a:r>
              <a:rPr lang="en-US" dirty="0">
                <a:solidFill>
                  <a:schemeClr val="tx2"/>
                </a:solidFill>
                <a:latin typeface="Arial" panose="020B0604020202020204" pitchFamily="34" charset="0"/>
                <a:cs typeface="Arial" panose="020B0604020202020204" pitchFamily="34" charset="0"/>
              </a:rPr>
              <a:t>These are politically durable solutions with high support across party lines.</a:t>
            </a:r>
          </a:p>
        </p:txBody>
      </p:sp>
      <p:sp>
        <p:nvSpPr>
          <p:cNvPr id="3" name="TextBox 2">
            <a:extLst>
              <a:ext uri="{FF2B5EF4-FFF2-40B4-BE49-F238E27FC236}">
                <a16:creationId xmlns:a16="http://schemas.microsoft.com/office/drawing/2014/main" id="{8D074A2C-4327-4C4E-914C-9AC93DB6261D}"/>
              </a:ext>
            </a:extLst>
          </p:cNvPr>
          <p:cNvSpPr txBox="1"/>
          <p:nvPr/>
        </p:nvSpPr>
        <p:spPr>
          <a:xfrm>
            <a:off x="1564183" y="1344180"/>
            <a:ext cx="5339211" cy="307777"/>
          </a:xfrm>
          <a:prstGeom prst="rect">
            <a:avLst/>
          </a:prstGeom>
          <a:noFill/>
          <a:ln>
            <a:noFill/>
          </a:ln>
        </p:spPr>
        <p:txBody>
          <a:bodyPr wrap="square" rtlCol="0">
            <a:spAutoFit/>
          </a:bodyPr>
          <a:lstStyle/>
          <a:p>
            <a:pPr algn="ctr"/>
            <a:r>
              <a:rPr lang="en-US" sz="1400" i="1" dirty="0">
                <a:latin typeface="Arial" panose="020B0604020202020204" pitchFamily="34" charset="0"/>
                <a:cs typeface="Arial" panose="020B0604020202020204" pitchFamily="34" charset="0"/>
              </a:rPr>
              <a:t>Do you agree or disagree with the following statements?</a:t>
            </a:r>
          </a:p>
        </p:txBody>
      </p:sp>
      <p:graphicFrame>
        <p:nvGraphicFramePr>
          <p:cNvPr id="13" name="Content Placeholder 8">
            <a:extLst>
              <a:ext uri="{FF2B5EF4-FFF2-40B4-BE49-F238E27FC236}">
                <a16:creationId xmlns:a16="http://schemas.microsoft.com/office/drawing/2014/main" id="{422BBE01-83A8-4F12-BA0E-0701780E305E}"/>
              </a:ext>
            </a:extLst>
          </p:cNvPr>
          <p:cNvGraphicFramePr>
            <a:graphicFrameLocks noGrp="1"/>
          </p:cNvGraphicFramePr>
          <p:nvPr>
            <p:ph idx="15"/>
            <p:extLst>
              <p:ext uri="{D42A27DB-BD31-4B8C-83A1-F6EECF244321}">
                <p14:modId xmlns:p14="http://schemas.microsoft.com/office/powerpoint/2010/main" val="3167097073"/>
              </p:ext>
            </p:extLst>
          </p:nvPr>
        </p:nvGraphicFramePr>
        <p:xfrm>
          <a:off x="-1" y="1772816"/>
          <a:ext cx="11905861" cy="4627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3">
            <a:extLst>
              <a:ext uri="{FF2B5EF4-FFF2-40B4-BE49-F238E27FC236}">
                <a16:creationId xmlns:a16="http://schemas.microsoft.com/office/drawing/2014/main" id="{848D5555-E657-4C6D-9F3B-7A81FE8E6DCB}"/>
              </a:ext>
            </a:extLst>
          </p:cNvPr>
          <p:cNvGraphicFramePr>
            <a:graphicFrameLocks noGrp="1"/>
          </p:cNvGraphicFramePr>
          <p:nvPr>
            <p:extLst>
              <p:ext uri="{D42A27DB-BD31-4B8C-83A1-F6EECF244321}">
                <p14:modId xmlns:p14="http://schemas.microsoft.com/office/powerpoint/2010/main" val="4043579388"/>
              </p:ext>
            </p:extLst>
          </p:nvPr>
        </p:nvGraphicFramePr>
        <p:xfrm>
          <a:off x="609595" y="4844474"/>
          <a:ext cx="10972806" cy="1584960"/>
        </p:xfrm>
        <a:graphic>
          <a:graphicData uri="http://schemas.openxmlformats.org/drawingml/2006/table">
            <a:tbl>
              <a:tblPr firstRow="1" bandRow="1">
                <a:tableStyleId>{5C22544A-7EE6-4342-B048-85BDC9FD1C3A}</a:tableStyleId>
              </a:tblPr>
              <a:tblGrid>
                <a:gridCol w="3657602">
                  <a:extLst>
                    <a:ext uri="{9D8B030D-6E8A-4147-A177-3AD203B41FA5}">
                      <a16:colId xmlns:a16="http://schemas.microsoft.com/office/drawing/2014/main" val="1733800812"/>
                    </a:ext>
                  </a:extLst>
                </a:gridCol>
                <a:gridCol w="3657602">
                  <a:extLst>
                    <a:ext uri="{9D8B030D-6E8A-4147-A177-3AD203B41FA5}">
                      <a16:colId xmlns:a16="http://schemas.microsoft.com/office/drawing/2014/main" val="3655854424"/>
                    </a:ext>
                  </a:extLst>
                </a:gridCol>
                <a:gridCol w="3657602">
                  <a:extLst>
                    <a:ext uri="{9D8B030D-6E8A-4147-A177-3AD203B41FA5}">
                      <a16:colId xmlns:a16="http://schemas.microsoft.com/office/drawing/2014/main" val="2032102212"/>
                    </a:ext>
                  </a:extLst>
                </a:gridCol>
              </a:tblGrid>
              <a:tr h="172702">
                <a:tc>
                  <a:txBody>
                    <a:bodyPr/>
                    <a:lstStyle/>
                    <a:p>
                      <a:pPr algn="ctr"/>
                      <a:r>
                        <a:rPr lang="en-US" sz="1400" dirty="0">
                          <a:solidFill>
                            <a:schemeClr val="tx1"/>
                          </a:solidFill>
                          <a:latin typeface="Arial" panose="020B0604020202020204" pitchFamily="34" charset="0"/>
                          <a:cs typeface="Arial" panose="020B0604020202020204" pitchFamily="34" charset="0"/>
                        </a:rPr>
                        <a:t>Insurance deductibles should be low enough that they don’t get in the way of getting the health care you need.</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Insurance companies should not be allowed to sell plans that cover so little that going to the doctor isn't affordable.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spc="-40" baseline="0" dirty="0">
                          <a:solidFill>
                            <a:schemeClr val="tx1"/>
                          </a:solidFill>
                          <a:latin typeface="Arial" panose="020B0604020202020204" pitchFamily="34" charset="0"/>
                          <a:cs typeface="Arial" panose="020B0604020202020204" pitchFamily="34" charset="0"/>
                        </a:rPr>
                        <a:t>Lack of price transparency, making it hard for patients to know the cost of their health care and how much they must pay.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5580182"/>
                  </a:ext>
                </a:extLst>
              </a:tr>
              <a:tr h="71113">
                <a:tc>
                  <a:txBody>
                    <a:bodyPr/>
                    <a:lstStyle/>
                    <a:p>
                      <a:pPr algn="ctr"/>
                      <a:r>
                        <a:rPr lang="en-US" sz="1400" b="1" dirty="0">
                          <a:solidFill>
                            <a:schemeClr val="tx1"/>
                          </a:solidFill>
                          <a:latin typeface="Arial" panose="020B0604020202020204" pitchFamily="34" charset="0"/>
                          <a:cs typeface="Arial" panose="020B0604020202020204" pitchFamily="34" charset="0"/>
                        </a:rPr>
                        <a:t>+83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+77</a:t>
                      </a:r>
                    </a:p>
                  </a:txBody>
                  <a:tcPr marL="0" marR="0" marT="0" marB="0">
                    <a:lnL w="12700" cap="flat" cmpd="sng" algn="ctr">
                      <a:noFill/>
                      <a:prstDash val="solid"/>
                      <a:round/>
                      <a:headEnd type="none" w="med" len="med"/>
                      <a:tailEnd type="none" w="med" len="med"/>
                    </a:lnL>
                    <a:lnR w="12700" cmpd="sng">
                      <a:noFill/>
                    </a:lnR>
                    <a:lnT w="12700" cmpd="sng">
                      <a:noFill/>
                    </a:lnT>
                    <a:lnB w="12700" cap="flat" cmpd="sng" algn="ctr">
                      <a:solidFill>
                        <a:schemeClr val="tx1">
                          <a:lumMod val="50000"/>
                          <a:lumOff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+55</a:t>
                      </a:r>
                    </a:p>
                  </a:txBody>
                  <a:tcPr marL="0" marR="0" marT="0" marB="0">
                    <a:lnL w="12700" cap="flat" cmpd="sng" algn="ctr">
                      <a:noFill/>
                      <a:prstDash val="solid"/>
                      <a:round/>
                      <a:headEnd type="none" w="med" len="med"/>
                      <a:tailEnd type="none" w="med" len="med"/>
                    </a:lnL>
                    <a:lnR w="12700" cmpd="sng">
                      <a:noFill/>
                    </a:lnR>
                    <a:lnT w="12700" cmpd="sng">
                      <a:noFill/>
                    </a:lnT>
                    <a:lnB w="12700" cap="flat" cmpd="sng" algn="ctr">
                      <a:solidFill>
                        <a:schemeClr val="tx1">
                          <a:lumMod val="50000"/>
                          <a:lumOff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040575"/>
                  </a:ext>
                </a:extLst>
              </a:tr>
              <a:tr h="71113">
                <a:tc>
                  <a:txBody>
                    <a:bodyPr/>
                    <a:lstStyle/>
                    <a:p>
                      <a:pPr algn="ctr"/>
                      <a:r>
                        <a:rPr lang="en-US" sz="1400" b="1" dirty="0">
                          <a:solidFill>
                            <a:schemeClr val="tx1"/>
                          </a:solidFill>
                          <a:latin typeface="Arial" panose="020B0604020202020204" pitchFamily="34" charset="0"/>
                          <a:cs typeface="Arial" panose="020B0604020202020204" pitchFamily="34" charset="0"/>
                        </a:rPr>
                        <a:t>+79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+86</a:t>
                      </a:r>
                    </a:p>
                  </a:txBody>
                  <a:tcPr marL="0" marR="0" marT="0" marB="0">
                    <a:lnL w="127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lgDash"/>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+59</a:t>
                      </a:r>
                    </a:p>
                  </a:txBody>
                  <a:tcPr marL="0" marR="0" marT="0" marB="0">
                    <a:lnL w="127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lgDash"/>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9004893"/>
                  </a:ext>
                </a:extLst>
              </a:tr>
              <a:tr h="71113">
                <a:tc>
                  <a:txBody>
                    <a:bodyPr/>
                    <a:lstStyle/>
                    <a:p>
                      <a:pPr algn="ctr"/>
                      <a:r>
                        <a:rPr lang="en-US" sz="1400" b="1" dirty="0">
                          <a:solidFill>
                            <a:schemeClr val="tx1"/>
                          </a:solidFill>
                          <a:latin typeface="Arial" panose="020B0604020202020204" pitchFamily="34" charset="0"/>
                          <a:cs typeface="Arial" panose="020B0604020202020204" pitchFamily="34" charset="0"/>
                        </a:rPr>
                        <a:t>+69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+58</a:t>
                      </a: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+60</a:t>
                      </a: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5415250"/>
                  </a:ext>
                </a:extLst>
              </a:tr>
              <a:tr h="71113">
                <a:tc>
                  <a:txBody>
                    <a:bodyPr/>
                    <a:lstStyle/>
                    <a:p>
                      <a:pPr algn="ctr"/>
                      <a:r>
                        <a:rPr lang="en-US" sz="1400" b="1" dirty="0">
                          <a:solidFill>
                            <a:schemeClr val="tx1"/>
                          </a:solidFill>
                          <a:latin typeface="Arial" panose="020B0604020202020204" pitchFamily="34" charset="0"/>
                          <a:cs typeface="Arial" panose="020B0604020202020204" pitchFamily="34" charset="0"/>
                        </a:rPr>
                        <a:t>+92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+77</a:t>
                      </a: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+50</a:t>
                      </a: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07772"/>
                  </a:ext>
                </a:extLst>
              </a:tr>
            </a:tbl>
          </a:graphicData>
        </a:graphic>
      </p:graphicFrame>
      <p:pic>
        <p:nvPicPr>
          <p:cNvPr id="4" name="Picture 3">
            <a:extLst>
              <a:ext uri="{FF2B5EF4-FFF2-40B4-BE49-F238E27FC236}">
                <a16:creationId xmlns:a16="http://schemas.microsoft.com/office/drawing/2014/main" id="{827880A6-1639-4640-98E8-CED324DC5F43}"/>
              </a:ext>
            </a:extLst>
          </p:cNvPr>
          <p:cNvPicPr>
            <a:picLocks noChangeAspect="1"/>
          </p:cNvPicPr>
          <p:nvPr/>
        </p:nvPicPr>
        <p:blipFill rotWithShape="1">
          <a:blip r:embed="rId4"/>
          <a:srcRect r="52501" b="2289"/>
          <a:stretch/>
        </p:blipFill>
        <p:spPr>
          <a:xfrm>
            <a:off x="1956752" y="1553842"/>
            <a:ext cx="3996177" cy="369332"/>
          </a:xfrm>
          <a:prstGeom prst="rect">
            <a:avLst/>
          </a:prstGeom>
        </p:spPr>
      </p:pic>
      <p:graphicFrame>
        <p:nvGraphicFramePr>
          <p:cNvPr id="20" name="Table 3">
            <a:extLst>
              <a:ext uri="{FF2B5EF4-FFF2-40B4-BE49-F238E27FC236}">
                <a16:creationId xmlns:a16="http://schemas.microsoft.com/office/drawing/2014/main" id="{A98773DE-BDC0-4DFA-8D90-BF2707647DCD}"/>
              </a:ext>
            </a:extLst>
          </p:cNvPr>
          <p:cNvGraphicFramePr>
            <a:graphicFrameLocks noGrp="1"/>
          </p:cNvGraphicFramePr>
          <p:nvPr>
            <p:extLst>
              <p:ext uri="{D42A27DB-BD31-4B8C-83A1-F6EECF244321}">
                <p14:modId xmlns:p14="http://schemas.microsoft.com/office/powerpoint/2010/main" val="2077450285"/>
              </p:ext>
            </p:extLst>
          </p:nvPr>
        </p:nvGraphicFramePr>
        <p:xfrm>
          <a:off x="0" y="5567572"/>
          <a:ext cx="1908426" cy="853440"/>
        </p:xfrm>
        <a:graphic>
          <a:graphicData uri="http://schemas.openxmlformats.org/drawingml/2006/table">
            <a:tbl>
              <a:tblPr firstRow="1" bandRow="1">
                <a:tableStyleId>{5C22544A-7EE6-4342-B048-85BDC9FD1C3A}</a:tableStyleId>
              </a:tblPr>
              <a:tblGrid>
                <a:gridCol w="1908426">
                  <a:extLst>
                    <a:ext uri="{9D8B030D-6E8A-4147-A177-3AD203B41FA5}">
                      <a16:colId xmlns:a16="http://schemas.microsoft.com/office/drawing/2014/main" val="1733800812"/>
                    </a:ext>
                  </a:extLst>
                </a:gridCol>
              </a:tblGrid>
              <a:tr h="71113">
                <a:tc>
                  <a:txBody>
                    <a:bodyPr/>
                    <a:lstStyle/>
                    <a:p>
                      <a:pPr algn="r"/>
                      <a:r>
                        <a:rPr lang="en-US" sz="1400" b="0" dirty="0">
                          <a:solidFill>
                            <a:schemeClr val="tx1"/>
                          </a:solidFill>
                          <a:latin typeface="Arial" panose="020B0604020202020204" pitchFamily="34" charset="0"/>
                          <a:cs typeface="Arial" panose="020B0604020202020204" pitchFamily="34" charset="0"/>
                        </a:rPr>
                        <a:t>Overall Net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040575"/>
                  </a:ext>
                </a:extLst>
              </a:tr>
              <a:tr h="71113">
                <a:tc>
                  <a:txBody>
                    <a:bodyPr/>
                    <a:lstStyle/>
                    <a:p>
                      <a:pPr algn="r"/>
                      <a:r>
                        <a:rPr lang="en-US" sz="1400" b="0" dirty="0">
                          <a:solidFill>
                            <a:schemeClr val="tx1"/>
                          </a:solidFill>
                          <a:latin typeface="Arial" panose="020B0604020202020204" pitchFamily="34" charset="0"/>
                          <a:cs typeface="Arial" panose="020B0604020202020204" pitchFamily="34" charset="0"/>
                        </a:rPr>
                        <a:t>Democrat Net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004893"/>
                  </a:ext>
                </a:extLst>
              </a:tr>
              <a:tr h="71113">
                <a:tc>
                  <a:txBody>
                    <a:bodyPr/>
                    <a:lstStyle/>
                    <a:p>
                      <a:pPr algn="r"/>
                      <a:r>
                        <a:rPr lang="en-US" sz="1400" b="0" dirty="0">
                          <a:solidFill>
                            <a:schemeClr val="tx1"/>
                          </a:solidFill>
                          <a:latin typeface="Arial" panose="020B0604020202020204" pitchFamily="34" charset="0"/>
                          <a:cs typeface="Arial" panose="020B0604020202020204" pitchFamily="34" charset="0"/>
                        </a:rPr>
                        <a:t>Independent Net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415250"/>
                  </a:ext>
                </a:extLst>
              </a:tr>
              <a:tr h="71113">
                <a:tc>
                  <a:txBody>
                    <a:bodyPr/>
                    <a:lstStyle/>
                    <a:p>
                      <a:pPr algn="r"/>
                      <a:r>
                        <a:rPr lang="en-US" sz="1400" b="0" dirty="0">
                          <a:solidFill>
                            <a:schemeClr val="tx1"/>
                          </a:solidFill>
                          <a:latin typeface="Arial" panose="020B0604020202020204" pitchFamily="34" charset="0"/>
                          <a:cs typeface="Arial" panose="020B0604020202020204" pitchFamily="34" charset="0"/>
                        </a:rPr>
                        <a:t>Republican Net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07772"/>
                  </a:ext>
                </a:extLst>
              </a:tr>
            </a:tbl>
          </a:graphicData>
        </a:graphic>
      </p:graphicFrame>
      <p:sp>
        <p:nvSpPr>
          <p:cNvPr id="10" name="Footer Placeholder 11">
            <a:extLst>
              <a:ext uri="{FF2B5EF4-FFF2-40B4-BE49-F238E27FC236}">
                <a16:creationId xmlns:a16="http://schemas.microsoft.com/office/drawing/2014/main" id="{22D16141-3921-44FD-BBBA-11AC53E25D24}"/>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
        <p:nvSpPr>
          <p:cNvPr id="12" name="TextBox 11">
            <a:extLst>
              <a:ext uri="{FF2B5EF4-FFF2-40B4-BE49-F238E27FC236}">
                <a16:creationId xmlns:a16="http://schemas.microsoft.com/office/drawing/2014/main" id="{A9E5645B-106D-44A8-91B0-9BE3AA9FD7F5}"/>
              </a:ext>
            </a:extLst>
          </p:cNvPr>
          <p:cNvSpPr txBox="1"/>
          <p:nvPr/>
        </p:nvSpPr>
        <p:spPr>
          <a:xfrm>
            <a:off x="7401260" y="1344179"/>
            <a:ext cx="4668820" cy="307777"/>
          </a:xfrm>
          <a:prstGeom prst="rect">
            <a:avLst/>
          </a:prstGeom>
          <a:noFill/>
        </p:spPr>
        <p:txBody>
          <a:bodyPr wrap="square">
            <a:spAutoFit/>
          </a:bodyPr>
          <a:lstStyle/>
          <a:p>
            <a:r>
              <a:rPr lang="en-US" sz="1400" i="1" spc="-50" dirty="0">
                <a:latin typeface="Arial" panose="020B0604020202020204" pitchFamily="34" charset="0"/>
                <a:cs typeface="Arial" panose="020B0604020202020204" pitchFamily="34" charset="0"/>
              </a:rPr>
              <a:t>Please indicate… if that is a very serious problem in Michigan</a:t>
            </a:r>
          </a:p>
        </p:txBody>
      </p:sp>
      <p:pic>
        <p:nvPicPr>
          <p:cNvPr id="18" name="Picture 17">
            <a:extLst>
              <a:ext uri="{FF2B5EF4-FFF2-40B4-BE49-F238E27FC236}">
                <a16:creationId xmlns:a16="http://schemas.microsoft.com/office/drawing/2014/main" id="{06DC6AB5-9241-400D-8FD5-708E04FB1CEB}"/>
              </a:ext>
            </a:extLst>
          </p:cNvPr>
          <p:cNvPicPr>
            <a:picLocks noChangeAspect="1"/>
          </p:cNvPicPr>
          <p:nvPr/>
        </p:nvPicPr>
        <p:blipFill rotWithShape="1">
          <a:blip r:embed="rId4"/>
          <a:srcRect l="47222" t="12966"/>
          <a:stretch/>
        </p:blipFill>
        <p:spPr>
          <a:xfrm>
            <a:off x="2571078" y="1797581"/>
            <a:ext cx="4440340" cy="328976"/>
          </a:xfrm>
          <a:prstGeom prst="rect">
            <a:avLst/>
          </a:prstGeom>
        </p:spPr>
      </p:pic>
      <p:pic>
        <p:nvPicPr>
          <p:cNvPr id="6" name="Picture 5">
            <a:extLst>
              <a:ext uri="{FF2B5EF4-FFF2-40B4-BE49-F238E27FC236}">
                <a16:creationId xmlns:a16="http://schemas.microsoft.com/office/drawing/2014/main" id="{75F3861E-7403-4E50-84D9-4BC409836D3F}"/>
              </a:ext>
            </a:extLst>
          </p:cNvPr>
          <p:cNvPicPr>
            <a:picLocks noChangeAspect="1"/>
          </p:cNvPicPr>
          <p:nvPr/>
        </p:nvPicPr>
        <p:blipFill rotWithShape="1">
          <a:blip r:embed="rId5"/>
          <a:srcRect r="57118" b="14347"/>
          <a:stretch/>
        </p:blipFill>
        <p:spPr>
          <a:xfrm>
            <a:off x="7523180" y="1574020"/>
            <a:ext cx="4533265" cy="328976"/>
          </a:xfrm>
          <a:prstGeom prst="rect">
            <a:avLst/>
          </a:prstGeom>
        </p:spPr>
      </p:pic>
      <p:pic>
        <p:nvPicPr>
          <p:cNvPr id="21" name="Picture 20">
            <a:extLst>
              <a:ext uri="{FF2B5EF4-FFF2-40B4-BE49-F238E27FC236}">
                <a16:creationId xmlns:a16="http://schemas.microsoft.com/office/drawing/2014/main" id="{70A800FB-CF65-4529-80EB-DCF7A67C41BB}"/>
              </a:ext>
            </a:extLst>
          </p:cNvPr>
          <p:cNvPicPr>
            <a:picLocks noChangeAspect="1"/>
          </p:cNvPicPr>
          <p:nvPr/>
        </p:nvPicPr>
        <p:blipFill rotWithShape="1">
          <a:blip r:embed="rId5"/>
          <a:srcRect l="43320" b="14347"/>
          <a:stretch/>
        </p:blipFill>
        <p:spPr>
          <a:xfrm>
            <a:off x="8025205" y="1761869"/>
            <a:ext cx="5991815" cy="328977"/>
          </a:xfrm>
          <a:prstGeom prst="rect">
            <a:avLst/>
          </a:prstGeom>
        </p:spPr>
      </p:pic>
      <p:cxnSp>
        <p:nvCxnSpPr>
          <p:cNvPr id="22" name="Straight Connector 21">
            <a:extLst>
              <a:ext uri="{FF2B5EF4-FFF2-40B4-BE49-F238E27FC236}">
                <a16:creationId xmlns:a16="http://schemas.microsoft.com/office/drawing/2014/main" id="{A9298275-B173-40C0-992A-2D1AC6862768}"/>
              </a:ext>
            </a:extLst>
          </p:cNvPr>
          <p:cNvCxnSpPr/>
          <p:nvPr/>
        </p:nvCxnSpPr>
        <p:spPr>
          <a:xfrm>
            <a:off x="7916638" y="2468702"/>
            <a:ext cx="0" cy="3870037"/>
          </a:xfrm>
          <a:prstGeom prst="line">
            <a:avLst/>
          </a:prstGeom>
          <a:ln w="254000">
            <a:solidFill>
              <a:schemeClr val="bg1"/>
            </a:solidFill>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904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177C08-B80D-4116-83CC-1913E223D42A}"/>
              </a:ext>
            </a:extLst>
          </p:cNvPr>
          <p:cNvSpPr>
            <a:spLocks noGrp="1"/>
          </p:cNvSpPr>
          <p:nvPr>
            <p:ph type="body" idx="14"/>
          </p:nvPr>
        </p:nvSpPr>
        <p:spPr>
          <a:xfrm>
            <a:off x="711200" y="1419016"/>
            <a:ext cx="10775951" cy="571500"/>
          </a:xfrm>
        </p:spPr>
        <p:txBody>
          <a:bodyPr>
            <a:normAutofit/>
          </a:bodyPr>
          <a:lstStyle/>
          <a:p>
            <a:pPr algn="ctr"/>
            <a:r>
              <a:rPr lang="en-US" sz="1400" i="1" dirty="0"/>
              <a:t>Do you think Medicaid should be further expanded in Michigan to cover more people with higher incomes than current covered incomes, should it remain the same, or, do you think Medicaid coverage should be reduced? </a:t>
            </a:r>
          </a:p>
        </p:txBody>
      </p:sp>
      <p:sp>
        <p:nvSpPr>
          <p:cNvPr id="5" name="Title 4">
            <a:extLst>
              <a:ext uri="{FF2B5EF4-FFF2-40B4-BE49-F238E27FC236}">
                <a16:creationId xmlns:a16="http://schemas.microsoft.com/office/drawing/2014/main" id="{7C2B2A6E-E556-4D21-B66C-71357C422702}"/>
              </a:ext>
            </a:extLst>
          </p:cNvPr>
          <p:cNvSpPr>
            <a:spLocks noGrp="1"/>
          </p:cNvSpPr>
          <p:nvPr>
            <p:ph type="title"/>
          </p:nvPr>
        </p:nvSpPr>
        <p:spPr>
          <a:xfrm>
            <a:off x="711200" y="154081"/>
            <a:ext cx="9947587" cy="838621"/>
          </a:xfrm>
        </p:spPr>
        <p:txBody>
          <a:bodyPr>
            <a:noAutofit/>
          </a:bodyPr>
          <a:lstStyle/>
          <a:p>
            <a:r>
              <a:rPr lang="en-US" sz="2800" dirty="0"/>
              <a:t>Support for further Healthy Michigan expansion is split, largely along party lines.</a:t>
            </a:r>
          </a:p>
        </p:txBody>
      </p:sp>
      <p:sp>
        <p:nvSpPr>
          <p:cNvPr id="6" name="Slide Number Placeholder 5">
            <a:extLst>
              <a:ext uri="{FF2B5EF4-FFF2-40B4-BE49-F238E27FC236}">
                <a16:creationId xmlns:a16="http://schemas.microsoft.com/office/drawing/2014/main" id="{9D2217D6-90C7-4392-85FE-FC2FB193CCB2}"/>
              </a:ext>
            </a:extLst>
          </p:cNvPr>
          <p:cNvSpPr>
            <a:spLocks noGrp="1"/>
          </p:cNvSpPr>
          <p:nvPr>
            <p:ph type="sldNum" sz="quarter" idx="18"/>
          </p:nvPr>
        </p:nvSpPr>
        <p:spPr/>
        <p:txBody>
          <a:bodyPr/>
          <a:lstStyle/>
          <a:p>
            <a:fld id="{FEA0E1FB-F3D8-4575-AA43-D3AC29B367AF}" type="slidenum">
              <a:rPr lang="en-US" smtClean="0">
                <a:solidFill>
                  <a:srgbClr val="114353"/>
                </a:solidFill>
              </a:rPr>
              <a:pPr/>
              <a:t>13</a:t>
            </a:fld>
            <a:endParaRPr lang="en-US" dirty="0">
              <a:solidFill>
                <a:srgbClr val="114353"/>
              </a:solidFill>
            </a:endParaRPr>
          </a:p>
        </p:txBody>
      </p:sp>
      <p:graphicFrame>
        <p:nvGraphicFramePr>
          <p:cNvPr id="7" name="Content Placeholder 7">
            <a:extLst>
              <a:ext uri="{FF2B5EF4-FFF2-40B4-BE49-F238E27FC236}">
                <a16:creationId xmlns:a16="http://schemas.microsoft.com/office/drawing/2014/main" id="{73F11608-8AE4-4B70-B72D-11B1C8DA6F65}"/>
              </a:ext>
            </a:extLst>
          </p:cNvPr>
          <p:cNvGraphicFramePr>
            <a:graphicFrameLocks/>
          </p:cNvGraphicFramePr>
          <p:nvPr>
            <p:extLst>
              <p:ext uri="{D42A27DB-BD31-4B8C-83A1-F6EECF244321}">
                <p14:modId xmlns:p14="http://schemas.microsoft.com/office/powerpoint/2010/main" val="901040615"/>
              </p:ext>
            </p:extLst>
          </p:nvPr>
        </p:nvGraphicFramePr>
        <p:xfrm>
          <a:off x="152400" y="1600200"/>
          <a:ext cx="1173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Left Brace 8">
            <a:extLst>
              <a:ext uri="{FF2B5EF4-FFF2-40B4-BE49-F238E27FC236}">
                <a16:creationId xmlns:a16="http://schemas.microsoft.com/office/drawing/2014/main" id="{5AB58791-B1B2-4DB0-B94D-C690CB976E1E}"/>
              </a:ext>
            </a:extLst>
          </p:cNvPr>
          <p:cNvSpPr/>
          <p:nvPr/>
        </p:nvSpPr>
        <p:spPr>
          <a:xfrm rot="5400000">
            <a:off x="1869024" y="3572700"/>
            <a:ext cx="304560" cy="596766"/>
          </a:xfrm>
          <a:prstGeom prst="leftBrace">
            <a:avLst>
              <a:gd name="adj1" fmla="val 0"/>
              <a:gd name="adj2" fmla="val 50000"/>
            </a:avLst>
          </a:prstGeom>
          <a:ln w="3810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103334B-2132-44EA-8B01-7F7BE6619DF0}"/>
              </a:ext>
            </a:extLst>
          </p:cNvPr>
          <p:cNvSpPr txBox="1"/>
          <p:nvPr/>
        </p:nvSpPr>
        <p:spPr>
          <a:xfrm>
            <a:off x="1809547" y="3380249"/>
            <a:ext cx="693019" cy="338554"/>
          </a:xfrm>
          <a:prstGeom prst="rect">
            <a:avLst/>
          </a:prstGeom>
          <a:noFill/>
        </p:spPr>
        <p:txBody>
          <a:bodyPr wrap="square" rtlCol="0">
            <a:spAutoFit/>
          </a:bodyPr>
          <a:lstStyle/>
          <a:p>
            <a:r>
              <a:rPr lang="en-US" sz="1600" b="1" dirty="0">
                <a:solidFill>
                  <a:schemeClr val="accent2">
                    <a:lumMod val="60000"/>
                    <a:lumOff val="40000"/>
                  </a:schemeClr>
                </a:solidFill>
                <a:latin typeface="Arial" panose="020B0604020202020204" pitchFamily="34" charset="0"/>
                <a:cs typeface="Arial" panose="020B0604020202020204" pitchFamily="34" charset="0"/>
              </a:rPr>
              <a:t>43%</a:t>
            </a:r>
          </a:p>
        </p:txBody>
      </p:sp>
      <p:sp>
        <p:nvSpPr>
          <p:cNvPr id="11" name="Left Brace 10">
            <a:extLst>
              <a:ext uri="{FF2B5EF4-FFF2-40B4-BE49-F238E27FC236}">
                <a16:creationId xmlns:a16="http://schemas.microsoft.com/office/drawing/2014/main" id="{0CBA6AE8-4249-40BD-9266-47863E80FD87}"/>
              </a:ext>
            </a:extLst>
          </p:cNvPr>
          <p:cNvSpPr/>
          <p:nvPr/>
        </p:nvSpPr>
        <p:spPr>
          <a:xfrm rot="5400000">
            <a:off x="4562494" y="3724980"/>
            <a:ext cx="304560" cy="596766"/>
          </a:xfrm>
          <a:prstGeom prst="leftBrace">
            <a:avLst>
              <a:gd name="adj1" fmla="val 0"/>
              <a:gd name="adj2" fmla="val 50000"/>
            </a:avLst>
          </a:prstGeom>
          <a:ln w="3810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EEECC29-4A22-4F87-904B-97B38DFB1FA0}"/>
              </a:ext>
            </a:extLst>
          </p:cNvPr>
          <p:cNvSpPr txBox="1"/>
          <p:nvPr/>
        </p:nvSpPr>
        <p:spPr>
          <a:xfrm>
            <a:off x="4503017" y="3532529"/>
            <a:ext cx="693019" cy="338554"/>
          </a:xfrm>
          <a:prstGeom prst="rect">
            <a:avLst/>
          </a:prstGeom>
          <a:noFill/>
        </p:spPr>
        <p:txBody>
          <a:bodyPr wrap="square" rtlCol="0">
            <a:spAutoFit/>
          </a:bodyPr>
          <a:lstStyle/>
          <a:p>
            <a:r>
              <a:rPr lang="en-US" sz="1600" b="1" dirty="0">
                <a:solidFill>
                  <a:schemeClr val="accent2">
                    <a:lumMod val="60000"/>
                    <a:lumOff val="40000"/>
                  </a:schemeClr>
                </a:solidFill>
                <a:latin typeface="Arial" panose="020B0604020202020204" pitchFamily="34" charset="0"/>
                <a:cs typeface="Arial" panose="020B0604020202020204" pitchFamily="34" charset="0"/>
              </a:rPr>
              <a:t>36%</a:t>
            </a:r>
          </a:p>
        </p:txBody>
      </p:sp>
      <p:sp>
        <p:nvSpPr>
          <p:cNvPr id="13" name="Left Brace 12">
            <a:extLst>
              <a:ext uri="{FF2B5EF4-FFF2-40B4-BE49-F238E27FC236}">
                <a16:creationId xmlns:a16="http://schemas.microsoft.com/office/drawing/2014/main" id="{D42827D6-A489-442A-912A-4B4FAFC8E27A}"/>
              </a:ext>
            </a:extLst>
          </p:cNvPr>
          <p:cNvSpPr/>
          <p:nvPr/>
        </p:nvSpPr>
        <p:spPr>
          <a:xfrm rot="5400000">
            <a:off x="7313718" y="4127233"/>
            <a:ext cx="304560" cy="596766"/>
          </a:xfrm>
          <a:prstGeom prst="leftBrace">
            <a:avLst>
              <a:gd name="adj1" fmla="val 0"/>
              <a:gd name="adj2" fmla="val 50000"/>
            </a:avLst>
          </a:prstGeom>
          <a:ln w="3810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9E2033E-55A9-4EB5-93AF-C03E5B96C29F}"/>
              </a:ext>
            </a:extLst>
          </p:cNvPr>
          <p:cNvSpPr txBox="1"/>
          <p:nvPr/>
        </p:nvSpPr>
        <p:spPr>
          <a:xfrm>
            <a:off x="7254241" y="3934782"/>
            <a:ext cx="693019" cy="338554"/>
          </a:xfrm>
          <a:prstGeom prst="rect">
            <a:avLst/>
          </a:prstGeom>
          <a:noFill/>
        </p:spPr>
        <p:txBody>
          <a:bodyPr wrap="square" rtlCol="0">
            <a:spAutoFit/>
          </a:bodyPr>
          <a:lstStyle/>
          <a:p>
            <a:r>
              <a:rPr lang="en-US" sz="1600" b="1" dirty="0">
                <a:solidFill>
                  <a:schemeClr val="accent2">
                    <a:lumMod val="60000"/>
                    <a:lumOff val="40000"/>
                  </a:schemeClr>
                </a:solidFill>
                <a:latin typeface="Arial" panose="020B0604020202020204" pitchFamily="34" charset="0"/>
                <a:cs typeface="Arial" panose="020B0604020202020204" pitchFamily="34" charset="0"/>
              </a:rPr>
              <a:t>34%</a:t>
            </a:r>
          </a:p>
        </p:txBody>
      </p:sp>
      <p:sp>
        <p:nvSpPr>
          <p:cNvPr id="15" name="Left Brace 14">
            <a:extLst>
              <a:ext uri="{FF2B5EF4-FFF2-40B4-BE49-F238E27FC236}">
                <a16:creationId xmlns:a16="http://schemas.microsoft.com/office/drawing/2014/main" id="{2F0485B9-FDF8-4449-B979-2188950F12F2}"/>
              </a:ext>
            </a:extLst>
          </p:cNvPr>
          <p:cNvSpPr/>
          <p:nvPr/>
        </p:nvSpPr>
        <p:spPr>
          <a:xfrm rot="5400000">
            <a:off x="10018416" y="3268140"/>
            <a:ext cx="304560" cy="596766"/>
          </a:xfrm>
          <a:prstGeom prst="leftBrace">
            <a:avLst>
              <a:gd name="adj1" fmla="val 0"/>
              <a:gd name="adj2" fmla="val 50000"/>
            </a:avLst>
          </a:prstGeom>
          <a:ln w="3810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A405704F-FF55-4B0C-AE2D-014923357D41}"/>
              </a:ext>
            </a:extLst>
          </p:cNvPr>
          <p:cNvSpPr txBox="1"/>
          <p:nvPr/>
        </p:nvSpPr>
        <p:spPr>
          <a:xfrm>
            <a:off x="9958939" y="3075689"/>
            <a:ext cx="693019" cy="338554"/>
          </a:xfrm>
          <a:prstGeom prst="rect">
            <a:avLst/>
          </a:prstGeom>
          <a:noFill/>
        </p:spPr>
        <p:txBody>
          <a:bodyPr wrap="square" rtlCol="0">
            <a:spAutoFit/>
          </a:bodyPr>
          <a:lstStyle/>
          <a:p>
            <a:r>
              <a:rPr lang="en-US" sz="1600" b="1" dirty="0">
                <a:solidFill>
                  <a:schemeClr val="accent2">
                    <a:lumMod val="60000"/>
                    <a:lumOff val="40000"/>
                  </a:schemeClr>
                </a:solidFill>
                <a:latin typeface="Arial" panose="020B0604020202020204" pitchFamily="34" charset="0"/>
                <a:cs typeface="Arial" panose="020B0604020202020204" pitchFamily="34" charset="0"/>
              </a:rPr>
              <a:t>54%</a:t>
            </a:r>
          </a:p>
        </p:txBody>
      </p:sp>
      <p:sp>
        <p:nvSpPr>
          <p:cNvPr id="17" name="Footer Placeholder 11">
            <a:extLst>
              <a:ext uri="{FF2B5EF4-FFF2-40B4-BE49-F238E27FC236}">
                <a16:creationId xmlns:a16="http://schemas.microsoft.com/office/drawing/2014/main" id="{F13358FE-4B62-448E-A003-77C725002A6A}"/>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cxnSp>
        <p:nvCxnSpPr>
          <p:cNvPr id="18" name="Straight Connector 17">
            <a:extLst>
              <a:ext uri="{FF2B5EF4-FFF2-40B4-BE49-F238E27FC236}">
                <a16:creationId xmlns:a16="http://schemas.microsoft.com/office/drawing/2014/main" id="{F5D1F7E4-51E4-4321-AAC5-A5881EBE5573}"/>
              </a:ext>
            </a:extLst>
          </p:cNvPr>
          <p:cNvCxnSpPr/>
          <p:nvPr/>
        </p:nvCxnSpPr>
        <p:spPr>
          <a:xfrm>
            <a:off x="3352839" y="2693061"/>
            <a:ext cx="0" cy="2572326"/>
          </a:xfrm>
          <a:prstGeom prst="line">
            <a:avLst/>
          </a:prstGeom>
          <a:ln w="19050">
            <a:solidFill>
              <a:schemeClr val="bg1">
                <a:lumMod val="50000"/>
              </a:schemeClr>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826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9B919-F51C-43BF-B99F-7E5552A43955}"/>
              </a:ext>
            </a:extLst>
          </p:cNvPr>
          <p:cNvSpPr>
            <a:spLocks noGrp="1"/>
          </p:cNvSpPr>
          <p:nvPr>
            <p:ph type="title"/>
          </p:nvPr>
        </p:nvSpPr>
        <p:spPr>
          <a:xfrm>
            <a:off x="711200" y="56651"/>
            <a:ext cx="11480800" cy="838621"/>
          </a:xfrm>
        </p:spPr>
        <p:txBody>
          <a:bodyPr>
            <a:noAutofit/>
          </a:bodyPr>
          <a:lstStyle/>
          <a:p>
            <a:pPr>
              <a:lnSpc>
                <a:spcPts val="3000"/>
              </a:lnSpc>
            </a:pPr>
            <a:r>
              <a:rPr lang="en-US" sz="2600" spc="-40" dirty="0"/>
              <a:t>Michiganders, regardless of whether they were personally affected by the virus, are concerned about the cost and coverage impacts for COVID-19 survivors.</a:t>
            </a:r>
          </a:p>
        </p:txBody>
      </p:sp>
      <p:sp>
        <p:nvSpPr>
          <p:cNvPr id="5" name="Slide Number Placeholder 4">
            <a:extLst>
              <a:ext uri="{FF2B5EF4-FFF2-40B4-BE49-F238E27FC236}">
                <a16:creationId xmlns:a16="http://schemas.microsoft.com/office/drawing/2014/main" id="{66F5CD7E-D65B-40A5-9BA9-66BC73760EF9}"/>
              </a:ext>
            </a:extLst>
          </p:cNvPr>
          <p:cNvSpPr>
            <a:spLocks noGrp="1"/>
          </p:cNvSpPr>
          <p:nvPr>
            <p:ph type="sldNum" sz="quarter" idx="18"/>
          </p:nvPr>
        </p:nvSpPr>
        <p:spPr/>
        <p:txBody>
          <a:bodyPr/>
          <a:lstStyle/>
          <a:p>
            <a:fld id="{FEA0E1FB-F3D8-4575-AA43-D3AC29B367AF}" type="slidenum">
              <a:rPr lang="en-US" smtClean="0">
                <a:solidFill>
                  <a:srgbClr val="114353"/>
                </a:solidFill>
              </a:rPr>
              <a:pPr/>
              <a:t>14</a:t>
            </a:fld>
            <a:endParaRPr lang="en-US" dirty="0">
              <a:solidFill>
                <a:srgbClr val="114353"/>
              </a:solidFill>
            </a:endParaRPr>
          </a:p>
        </p:txBody>
      </p:sp>
      <p:graphicFrame>
        <p:nvGraphicFramePr>
          <p:cNvPr id="8" name="Content Placeholder 7">
            <a:extLst>
              <a:ext uri="{FF2B5EF4-FFF2-40B4-BE49-F238E27FC236}">
                <a16:creationId xmlns:a16="http://schemas.microsoft.com/office/drawing/2014/main" id="{6B275DB3-D77C-45F7-B969-1FC9E7792D08}"/>
              </a:ext>
            </a:extLst>
          </p:cNvPr>
          <p:cNvGraphicFramePr>
            <a:graphicFrameLocks noGrp="1"/>
          </p:cNvGraphicFramePr>
          <p:nvPr>
            <p:ph idx="1"/>
            <p:extLst>
              <p:ext uri="{D42A27DB-BD31-4B8C-83A1-F6EECF244321}">
                <p14:modId xmlns:p14="http://schemas.microsoft.com/office/powerpoint/2010/main" val="1822100468"/>
              </p:ext>
            </p:extLst>
          </p:nvPr>
        </p:nvGraphicFramePr>
        <p:xfrm>
          <a:off x="114299" y="1475875"/>
          <a:ext cx="11649075" cy="5397352"/>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5">
            <a:extLst>
              <a:ext uri="{FF2B5EF4-FFF2-40B4-BE49-F238E27FC236}">
                <a16:creationId xmlns:a16="http://schemas.microsoft.com/office/drawing/2014/main" id="{43E127E2-5210-4B3E-8041-1D798DC00B72}"/>
              </a:ext>
            </a:extLst>
          </p:cNvPr>
          <p:cNvSpPr>
            <a:spLocks noGrp="1"/>
          </p:cNvSpPr>
          <p:nvPr>
            <p:ph type="subTitle" idx="13"/>
          </p:nvPr>
        </p:nvSpPr>
        <p:spPr/>
        <p:txBody>
          <a:bodyPr/>
          <a:lstStyle/>
          <a:p>
            <a:r>
              <a:rPr lang="en-US" dirty="0"/>
              <a:t>This concern also extends to a majority of voters across party lines.</a:t>
            </a:r>
          </a:p>
        </p:txBody>
      </p:sp>
      <p:sp>
        <p:nvSpPr>
          <p:cNvPr id="7" name="Footer Placeholder 11">
            <a:extLst>
              <a:ext uri="{FF2B5EF4-FFF2-40B4-BE49-F238E27FC236}">
                <a16:creationId xmlns:a16="http://schemas.microsoft.com/office/drawing/2014/main" id="{D3F49AFB-5F65-4D6F-8295-3C9D16D18B79}"/>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
        <p:nvSpPr>
          <p:cNvPr id="9" name="TextBox 8">
            <a:extLst>
              <a:ext uri="{FF2B5EF4-FFF2-40B4-BE49-F238E27FC236}">
                <a16:creationId xmlns:a16="http://schemas.microsoft.com/office/drawing/2014/main" id="{9CCD3D89-559B-4E99-BAE9-5B99B67AD45F}"/>
              </a:ext>
            </a:extLst>
          </p:cNvPr>
          <p:cNvSpPr txBox="1"/>
          <p:nvPr/>
        </p:nvSpPr>
        <p:spPr>
          <a:xfrm>
            <a:off x="447963" y="1273972"/>
            <a:ext cx="11296073" cy="523220"/>
          </a:xfrm>
          <a:prstGeom prst="rect">
            <a:avLst/>
          </a:prstGeom>
          <a:noFill/>
        </p:spPr>
        <p:txBody>
          <a:bodyPr wrap="square">
            <a:spAutoFit/>
          </a:bodyPr>
          <a:lstStyle/>
          <a:p>
            <a:pPr algn="ctr"/>
            <a:r>
              <a:rPr lang="en-US" sz="1400" i="1" dirty="0">
                <a:latin typeface="Arial" panose="020B0604020202020204" pitchFamily="34" charset="0"/>
                <a:cs typeface="Arial" panose="020B0604020202020204" pitchFamily="34" charset="0"/>
              </a:rPr>
              <a:t>How concerned are you that Michigan residents who became infected with COVID 19, became seriously ill but survived, then developed serious health problems, may have to pay a greater share of their health care cost or not be covered at all because they contracted COVID?</a:t>
            </a:r>
          </a:p>
        </p:txBody>
      </p:sp>
      <p:cxnSp>
        <p:nvCxnSpPr>
          <p:cNvPr id="10" name="Straight Connector 9">
            <a:extLst>
              <a:ext uri="{FF2B5EF4-FFF2-40B4-BE49-F238E27FC236}">
                <a16:creationId xmlns:a16="http://schemas.microsoft.com/office/drawing/2014/main" id="{A1F27DB2-9A2A-4DBF-A3E2-79DCAB5C50E7}"/>
              </a:ext>
            </a:extLst>
          </p:cNvPr>
          <p:cNvCxnSpPr/>
          <p:nvPr/>
        </p:nvCxnSpPr>
        <p:spPr>
          <a:xfrm>
            <a:off x="2447675" y="2665262"/>
            <a:ext cx="0" cy="2572326"/>
          </a:xfrm>
          <a:prstGeom prst="line">
            <a:avLst/>
          </a:prstGeom>
          <a:ln w="19050">
            <a:solidFill>
              <a:schemeClr val="bg1">
                <a:lumMod val="50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308D4BDB-BA54-4226-870B-FAB9F01E9005}"/>
              </a:ext>
            </a:extLst>
          </p:cNvPr>
          <p:cNvCxnSpPr/>
          <p:nvPr/>
        </p:nvCxnSpPr>
        <p:spPr>
          <a:xfrm>
            <a:off x="6105236" y="2665262"/>
            <a:ext cx="0" cy="2572326"/>
          </a:xfrm>
          <a:prstGeom prst="line">
            <a:avLst/>
          </a:prstGeom>
          <a:ln w="19050">
            <a:solidFill>
              <a:schemeClr val="bg1">
                <a:lumMod val="50000"/>
              </a:schemeClr>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259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200" y="76201"/>
            <a:ext cx="9947587" cy="838621"/>
          </a:xfrm>
        </p:spPr>
        <p:txBody>
          <a:bodyPr anchor="ctr">
            <a:normAutofit/>
          </a:bodyPr>
          <a:lstStyle/>
          <a:p>
            <a:r>
              <a:rPr lang="en-US" sz="3600" dirty="0"/>
              <a:t>Survey Methodology</a:t>
            </a:r>
          </a:p>
        </p:txBody>
      </p:sp>
      <p:sp>
        <p:nvSpPr>
          <p:cNvPr id="8" name="Slide Number Placeholder 4"/>
          <p:cNvSpPr>
            <a:spLocks noGrp="1"/>
          </p:cNvSpPr>
          <p:nvPr>
            <p:ph type="sldNum" sz="quarter" idx="18"/>
          </p:nvPr>
        </p:nvSpPr>
        <p:spPr>
          <a:xfrm>
            <a:off x="8737600" y="6478589"/>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10" name="TextBox 5">
            <a:extLst>
              <a:ext uri="{FF2B5EF4-FFF2-40B4-BE49-F238E27FC236}">
                <a16:creationId xmlns:a16="http://schemas.microsoft.com/office/drawing/2014/main" id="{3A7EF47E-72F3-4E64-B919-4CD98727C334}"/>
              </a:ext>
            </a:extLst>
          </p:cNvPr>
          <p:cNvGraphicFramePr>
            <a:graphicFrameLocks noGrp="1"/>
          </p:cNvGraphicFramePr>
          <p:nvPr>
            <p:ph idx="15"/>
            <p:extLst>
              <p:ext uri="{D42A27DB-BD31-4B8C-83A1-F6EECF244321}">
                <p14:modId xmlns:p14="http://schemas.microsoft.com/office/powerpoint/2010/main" val="3315215428"/>
              </p:ext>
            </p:extLst>
          </p:nvPr>
        </p:nvGraphicFramePr>
        <p:xfrm>
          <a:off x="762000" y="1590674"/>
          <a:ext cx="10668000" cy="433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1">
            <a:extLst>
              <a:ext uri="{FF2B5EF4-FFF2-40B4-BE49-F238E27FC236}">
                <a16:creationId xmlns:a16="http://schemas.microsoft.com/office/drawing/2014/main" id="{7C0CA9E1-0C93-416E-8BE3-3A29752562EC}"/>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304460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D49417-883C-4BDB-82FF-550BAB753E41}"/>
              </a:ext>
            </a:extLst>
          </p:cNvPr>
          <p:cNvSpPr>
            <a:spLocks noGrp="1"/>
          </p:cNvSpPr>
          <p:nvPr>
            <p:ph idx="15"/>
          </p:nvPr>
        </p:nvSpPr>
        <p:spPr>
          <a:xfrm>
            <a:off x="66675" y="1297264"/>
            <a:ext cx="11695834" cy="5157789"/>
          </a:xfrm>
        </p:spPr>
        <p:txBody>
          <a:bodyPr>
            <a:normAutofit lnSpcReduction="10000"/>
          </a:bodyPr>
          <a:lstStyle/>
          <a:p>
            <a:pPr marL="461963" indent="-230188"/>
            <a:r>
              <a:rPr lang="en-US" sz="2400" b="1" dirty="0"/>
              <a:t>Michiganders’ biggest problem with health care: it’s too expensive. </a:t>
            </a:r>
          </a:p>
          <a:p>
            <a:pPr marL="914400" lvl="1" indent="-404813">
              <a:buFont typeface="Arial" panose="020B0604020202020204" pitchFamily="34" charset="0"/>
              <a:buChar char="–"/>
            </a:pPr>
            <a:r>
              <a:rPr lang="en-US" sz="1800" dirty="0"/>
              <a:t>Voters agree health care costs continue to rise creating an environment where even those </a:t>
            </a:r>
            <a:r>
              <a:rPr lang="en-US" sz="1800" i="1" dirty="0"/>
              <a:t>with</a:t>
            </a:r>
            <a:r>
              <a:rPr lang="en-US" sz="1800" dirty="0"/>
              <a:t> insurance aren’t sure what their costs will be and struggle to pay their bills. The result – more than a quarter of all Michigan voters, including more than half of those struggling financially, have unpaid or overdue medical bills.</a:t>
            </a:r>
          </a:p>
          <a:p>
            <a:pPr marL="461963" indent="-230188"/>
            <a:r>
              <a:rPr lang="en-US" sz="2400" b="1" dirty="0"/>
              <a:t>Voters want elected officials to get those costs down, but not at the expense of their access to quality care. </a:t>
            </a:r>
            <a:endParaRPr lang="en-US" sz="2400" dirty="0"/>
          </a:p>
          <a:p>
            <a:pPr marL="914400" lvl="1" indent="-404813">
              <a:buFont typeface="Arial" panose="020B0604020202020204" pitchFamily="34" charset="0"/>
              <a:buChar char="–"/>
            </a:pPr>
            <a:r>
              <a:rPr lang="en-US" sz="1800" dirty="0"/>
              <a:t>Voters are especially concerned about out-of-pocket costs like high deductibles, surprise bills, and high premiums. </a:t>
            </a:r>
          </a:p>
          <a:p>
            <a:pPr marL="914400" lvl="1" indent="-404813">
              <a:buFont typeface="Arial" panose="020B0604020202020204" pitchFamily="34" charset="0"/>
              <a:buChar char="–"/>
            </a:pPr>
            <a:r>
              <a:rPr lang="en-US" sz="1800" dirty="0"/>
              <a:t>They believe having “good” health care also means have access to quality providers. </a:t>
            </a:r>
          </a:p>
          <a:p>
            <a:pPr marL="461963" indent="-230188"/>
            <a:r>
              <a:rPr lang="en-US" sz="2400" b="1" dirty="0"/>
              <a:t>Voters don’t want dramatic changes while the health care system is stressed from COVID-19.</a:t>
            </a:r>
          </a:p>
          <a:p>
            <a:pPr marL="914400" lvl="1" indent="-404813">
              <a:buFont typeface="Arial" panose="020B0604020202020204" pitchFamily="34" charset="0"/>
              <a:buChar char="–"/>
            </a:pPr>
            <a:r>
              <a:rPr lang="en-US" sz="1800" dirty="0"/>
              <a:t>Very few are clamoring for a fully government-run health care system, and 68% of voters agree we should be cautious about making changes to the health care system while it is still stressed coming out  COVID-19. Instead, most believe we should build on the system we have through targeted fixes.</a:t>
            </a:r>
          </a:p>
        </p:txBody>
      </p:sp>
      <p:sp>
        <p:nvSpPr>
          <p:cNvPr id="5" name="Title 4">
            <a:extLst>
              <a:ext uri="{FF2B5EF4-FFF2-40B4-BE49-F238E27FC236}">
                <a16:creationId xmlns:a16="http://schemas.microsoft.com/office/drawing/2014/main" id="{66425DB6-D43C-4BC5-8756-03378099E82C}"/>
              </a:ext>
            </a:extLst>
          </p:cNvPr>
          <p:cNvSpPr>
            <a:spLocks noGrp="1"/>
          </p:cNvSpPr>
          <p:nvPr>
            <p:ph type="title"/>
          </p:nvPr>
        </p:nvSpPr>
        <p:spPr>
          <a:xfrm>
            <a:off x="711200" y="26326"/>
            <a:ext cx="9947587" cy="838621"/>
          </a:xfrm>
        </p:spPr>
        <p:txBody>
          <a:bodyPr/>
          <a:lstStyle/>
          <a:p>
            <a:r>
              <a:rPr lang="en-US" dirty="0"/>
              <a:t>Key Findings</a:t>
            </a:r>
          </a:p>
        </p:txBody>
      </p:sp>
      <p:sp>
        <p:nvSpPr>
          <p:cNvPr id="6" name="Slide Number Placeholder 5">
            <a:extLst>
              <a:ext uri="{FF2B5EF4-FFF2-40B4-BE49-F238E27FC236}">
                <a16:creationId xmlns:a16="http://schemas.microsoft.com/office/drawing/2014/main" id="{8B8ABB07-866B-4ECC-89EA-5EAD4B0C886B}"/>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7" name="Footer Placeholder 11">
            <a:extLst>
              <a:ext uri="{FF2B5EF4-FFF2-40B4-BE49-F238E27FC236}">
                <a16:creationId xmlns:a16="http://schemas.microsoft.com/office/drawing/2014/main" id="{9EAC94F1-F3F1-4AD0-AFA8-B332C5838A1F}"/>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294166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983378"/>
            <a:ext cx="9520461" cy="892175"/>
          </a:xfrm>
        </p:spPr>
        <p:txBody>
          <a:bodyPr>
            <a:noAutofit/>
          </a:bodyPr>
          <a:lstStyle/>
          <a:p>
            <a:r>
              <a:rPr lang="en-US" cap="none" dirty="0"/>
              <a:t>THE CURRENT STATE OF HEALTH CARE</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grpSp>
        <p:nvGrpSpPr>
          <p:cNvPr id="4" name="Group 3">
            <a:extLst>
              <a:ext uri="{FF2B5EF4-FFF2-40B4-BE49-F238E27FC236}">
                <a16:creationId xmlns:a16="http://schemas.microsoft.com/office/drawing/2014/main" id="{D25FBC19-0A99-418D-B319-297022894B11}"/>
              </a:ext>
            </a:extLst>
          </p:cNvPr>
          <p:cNvGrpSpPr/>
          <p:nvPr/>
        </p:nvGrpSpPr>
        <p:grpSpPr>
          <a:xfrm>
            <a:off x="9711540" y="800009"/>
            <a:ext cx="2275849" cy="495391"/>
            <a:chOff x="8661401" y="939709"/>
            <a:chExt cx="3402188" cy="698591"/>
          </a:xfrm>
        </p:grpSpPr>
        <p:pic>
          <p:nvPicPr>
            <p:cNvPr id="5" name="Picture 4" descr="Epic MRA">
              <a:extLst>
                <a:ext uri="{FF2B5EF4-FFF2-40B4-BE49-F238E27FC236}">
                  <a16:creationId xmlns:a16="http://schemas.microsoft.com/office/drawing/2014/main" id="{5836F1E7-762C-419B-AC6C-F014DF5FD567}"/>
                </a:ext>
              </a:extLst>
            </p:cNvPr>
            <p:cNvPicPr/>
            <p:nvPr/>
          </p:nvPicPr>
          <p:blipFill rotWithShape="1">
            <a:blip r:embed="rId2">
              <a:extLst>
                <a:ext uri="{28A0092B-C50C-407E-A947-70E740481C1C}">
                  <a14:useLocalDpi xmlns:a14="http://schemas.microsoft.com/office/drawing/2010/main" val="0"/>
                </a:ext>
              </a:extLst>
            </a:blip>
            <a:srcRect l="29043" t="56493" r="26237"/>
            <a:stretch/>
          </p:blipFill>
          <p:spPr bwMode="auto">
            <a:xfrm>
              <a:off x="9407878" y="939709"/>
              <a:ext cx="2655711" cy="698591"/>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76F51F5-A9DC-4838-8C75-39D3D919814E}"/>
                </a:ext>
              </a:extLst>
            </p:cNvPr>
            <p:cNvPicPr/>
            <p:nvPr/>
          </p:nvPicPr>
          <p:blipFill rotWithShape="1">
            <a:blip r:embed="rId3">
              <a:extLst>
                <a:ext uri="{28A0092B-C50C-407E-A947-70E740481C1C}">
                  <a14:useLocalDpi xmlns:a14="http://schemas.microsoft.com/office/drawing/2010/main" val="0"/>
                </a:ext>
              </a:extLst>
            </a:blip>
            <a:srcRect l="5446" t="18182" r="73762"/>
            <a:stretch/>
          </p:blipFill>
          <p:spPr bwMode="auto">
            <a:xfrm>
              <a:off x="8661401" y="939709"/>
              <a:ext cx="746478" cy="698591"/>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1772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2E4F6-6F66-4262-8323-34A21E874C6C}"/>
              </a:ext>
            </a:extLst>
          </p:cNvPr>
          <p:cNvSpPr>
            <a:spLocks noGrp="1"/>
          </p:cNvSpPr>
          <p:nvPr>
            <p:ph type="title"/>
          </p:nvPr>
        </p:nvSpPr>
        <p:spPr>
          <a:xfrm>
            <a:off x="711200" y="175952"/>
            <a:ext cx="11480800" cy="838621"/>
          </a:xfrm>
        </p:spPr>
        <p:txBody>
          <a:bodyPr>
            <a:noAutofit/>
          </a:bodyPr>
          <a:lstStyle/>
          <a:p>
            <a:r>
              <a:rPr lang="en-US" sz="2800" dirty="0"/>
              <a:t>While voters believe the health care system in Michigan is “good,” “expensive” is the word that dominates their associations with it.</a:t>
            </a:r>
          </a:p>
        </p:txBody>
      </p:sp>
      <p:sp>
        <p:nvSpPr>
          <p:cNvPr id="6" name="Slide Number Placeholder 5">
            <a:extLst>
              <a:ext uri="{FF2B5EF4-FFF2-40B4-BE49-F238E27FC236}">
                <a16:creationId xmlns:a16="http://schemas.microsoft.com/office/drawing/2014/main" id="{C0CD7107-A36D-4F23-A6F2-B1F27AF04C1F}"/>
              </a:ext>
            </a:extLst>
          </p:cNvPr>
          <p:cNvSpPr>
            <a:spLocks noGrp="1"/>
          </p:cNvSpPr>
          <p:nvPr>
            <p:ph type="sldNum" sz="quarter" idx="18"/>
          </p:nvPr>
        </p:nvSpPr>
        <p:spPr/>
        <p:txBody>
          <a:bodyPr/>
          <a:lstStyle/>
          <a:p>
            <a:fld id="{FEA0E1FB-F3D8-4575-AA43-D3AC29B367AF}" type="slidenum">
              <a:rPr lang="en-US" smtClean="0">
                <a:solidFill>
                  <a:srgbClr val="114353"/>
                </a:solidFill>
              </a:rPr>
              <a:pPr/>
              <a:t>5</a:t>
            </a:fld>
            <a:endParaRPr lang="en-US" dirty="0">
              <a:solidFill>
                <a:srgbClr val="114353"/>
              </a:solidFill>
            </a:endParaRPr>
          </a:p>
        </p:txBody>
      </p:sp>
      <p:pic>
        <p:nvPicPr>
          <p:cNvPr id="10" name="Picture 9">
            <a:extLst>
              <a:ext uri="{FF2B5EF4-FFF2-40B4-BE49-F238E27FC236}">
                <a16:creationId xmlns:a16="http://schemas.microsoft.com/office/drawing/2014/main" id="{8EF71583-5CE6-43A7-AE03-3D83A51ED6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400" y="1919385"/>
            <a:ext cx="9347200" cy="4104959"/>
          </a:xfrm>
          <a:prstGeom prst="rect">
            <a:avLst/>
          </a:prstGeom>
          <a:noFill/>
          <a:ln>
            <a:noFill/>
          </a:ln>
        </p:spPr>
      </p:pic>
      <p:sp>
        <p:nvSpPr>
          <p:cNvPr id="12" name="TextBox 11">
            <a:extLst>
              <a:ext uri="{FF2B5EF4-FFF2-40B4-BE49-F238E27FC236}">
                <a16:creationId xmlns:a16="http://schemas.microsoft.com/office/drawing/2014/main" id="{CCF4750B-8D33-4C53-B0A5-53A225711F81}"/>
              </a:ext>
            </a:extLst>
          </p:cNvPr>
          <p:cNvSpPr txBox="1"/>
          <p:nvPr/>
        </p:nvSpPr>
        <p:spPr>
          <a:xfrm>
            <a:off x="238645" y="1593766"/>
            <a:ext cx="11714711" cy="307777"/>
          </a:xfrm>
          <a:prstGeom prst="rect">
            <a:avLst/>
          </a:prstGeom>
          <a:noFill/>
        </p:spPr>
        <p:txBody>
          <a:bodyPr wrap="square">
            <a:spAutoFit/>
          </a:bodyPr>
          <a:lstStyle/>
          <a:p>
            <a:pPr algn="ctr"/>
            <a:r>
              <a:rPr lang="en-US" sz="1400" i="1" dirty="0">
                <a:latin typeface="Arial" panose="020B0604020202020204" pitchFamily="34" charset="0"/>
                <a:cs typeface="Arial" panose="020B0604020202020204" pitchFamily="34" charset="0"/>
              </a:rPr>
              <a:t>What is the first word or phrase that comes to mind when you think of health care in Michigan? [OPEN END] </a:t>
            </a:r>
          </a:p>
        </p:txBody>
      </p:sp>
      <p:sp>
        <p:nvSpPr>
          <p:cNvPr id="7" name="Footer Placeholder 11">
            <a:extLst>
              <a:ext uri="{FF2B5EF4-FFF2-40B4-BE49-F238E27FC236}">
                <a16:creationId xmlns:a16="http://schemas.microsoft.com/office/drawing/2014/main" id="{B26A0AB0-7BAC-481F-801E-F24050903A1C}"/>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154435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684194" y="26244"/>
            <a:ext cx="11385886" cy="660776"/>
          </a:xfrm>
        </p:spPr>
        <p:txBody>
          <a:bodyPr>
            <a:noAutofit/>
          </a:bodyPr>
          <a:lstStyle/>
          <a:p>
            <a:r>
              <a:rPr lang="en-US" sz="3200" spc="-20" dirty="0">
                <a:solidFill>
                  <a:schemeClr val="tx1"/>
                </a:solidFill>
              </a:rPr>
              <a:t>Rising costs and unaffordable bills are both burdens.</a:t>
            </a:r>
          </a:p>
        </p:txBody>
      </p:sp>
      <p:sp>
        <p:nvSpPr>
          <p:cNvPr id="15" name="Slide Number Placeholder 4"/>
          <p:cNvSpPr>
            <a:spLocks noGrp="1"/>
          </p:cNvSpPr>
          <p:nvPr>
            <p:ph type="sldNum" sz="quarter" idx="18"/>
          </p:nvPr>
        </p:nvSpPr>
        <p:spPr>
          <a:xfrm>
            <a:off x="8737600" y="647858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4" name="TextBox 13">
            <a:extLst>
              <a:ext uri="{FF2B5EF4-FFF2-40B4-BE49-F238E27FC236}">
                <a16:creationId xmlns:a16="http://schemas.microsoft.com/office/drawing/2014/main" id="{DA1C96D8-B591-492D-BF86-1D9801494007}"/>
              </a:ext>
            </a:extLst>
          </p:cNvPr>
          <p:cNvSpPr txBox="1"/>
          <p:nvPr/>
        </p:nvSpPr>
        <p:spPr>
          <a:xfrm>
            <a:off x="684194" y="582970"/>
            <a:ext cx="11162363" cy="646331"/>
          </a:xfrm>
          <a:prstGeom prst="rect">
            <a:avLst/>
          </a:prstGeom>
          <a:noFill/>
        </p:spPr>
        <p:txBody>
          <a:bodyPr wrap="square">
            <a:spAutoFit/>
          </a:bodyPr>
          <a:lstStyle/>
          <a:p>
            <a:r>
              <a:rPr lang="en-US" dirty="0">
                <a:solidFill>
                  <a:schemeClr val="tx2"/>
                </a:solidFill>
                <a:latin typeface="Arial" panose="020B0604020202020204" pitchFamily="34" charset="0"/>
                <a:cs typeface="Arial" panose="020B0604020202020204" pitchFamily="34" charset="0"/>
              </a:rPr>
              <a:t>Those with private health insurance are significantly more affected by rising costs than those with public health insurance.</a:t>
            </a:r>
          </a:p>
        </p:txBody>
      </p:sp>
      <p:sp>
        <p:nvSpPr>
          <p:cNvPr id="3" name="TextBox 2">
            <a:extLst>
              <a:ext uri="{FF2B5EF4-FFF2-40B4-BE49-F238E27FC236}">
                <a16:creationId xmlns:a16="http://schemas.microsoft.com/office/drawing/2014/main" id="{8D074A2C-4327-4C4E-914C-9AC93DB6261D}"/>
              </a:ext>
            </a:extLst>
          </p:cNvPr>
          <p:cNvSpPr txBox="1"/>
          <p:nvPr/>
        </p:nvSpPr>
        <p:spPr>
          <a:xfrm>
            <a:off x="3426395" y="1445558"/>
            <a:ext cx="5339211" cy="307777"/>
          </a:xfrm>
          <a:prstGeom prst="rect">
            <a:avLst/>
          </a:prstGeom>
          <a:noFill/>
          <a:ln>
            <a:noFill/>
          </a:ln>
        </p:spPr>
        <p:txBody>
          <a:bodyPr wrap="square" rtlCol="0">
            <a:spAutoFit/>
          </a:bodyPr>
          <a:lstStyle/>
          <a:p>
            <a:pPr algn="ctr"/>
            <a:r>
              <a:rPr lang="en-US" sz="1400" i="1" dirty="0">
                <a:latin typeface="Arial" panose="020B0604020202020204" pitchFamily="34" charset="0"/>
                <a:cs typeface="Arial" panose="020B0604020202020204" pitchFamily="34" charset="0"/>
              </a:rPr>
              <a:t>Do you agree or disagree with the following statements?</a:t>
            </a:r>
          </a:p>
        </p:txBody>
      </p:sp>
      <p:graphicFrame>
        <p:nvGraphicFramePr>
          <p:cNvPr id="13" name="Content Placeholder 8">
            <a:extLst>
              <a:ext uri="{FF2B5EF4-FFF2-40B4-BE49-F238E27FC236}">
                <a16:creationId xmlns:a16="http://schemas.microsoft.com/office/drawing/2014/main" id="{422BBE01-83A8-4F12-BA0E-0701780E305E}"/>
              </a:ext>
            </a:extLst>
          </p:cNvPr>
          <p:cNvGraphicFramePr>
            <a:graphicFrameLocks noGrp="1"/>
          </p:cNvGraphicFramePr>
          <p:nvPr>
            <p:ph idx="15"/>
            <p:extLst>
              <p:ext uri="{D42A27DB-BD31-4B8C-83A1-F6EECF244321}">
                <p14:modId xmlns:p14="http://schemas.microsoft.com/office/powerpoint/2010/main" val="544774191"/>
              </p:ext>
            </p:extLst>
          </p:nvPr>
        </p:nvGraphicFramePr>
        <p:xfrm>
          <a:off x="-1" y="1772816"/>
          <a:ext cx="11905861" cy="4627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3">
            <a:extLst>
              <a:ext uri="{FF2B5EF4-FFF2-40B4-BE49-F238E27FC236}">
                <a16:creationId xmlns:a16="http://schemas.microsoft.com/office/drawing/2014/main" id="{848D5555-E657-4C6D-9F3B-7A81FE8E6DCB}"/>
              </a:ext>
            </a:extLst>
          </p:cNvPr>
          <p:cNvGraphicFramePr>
            <a:graphicFrameLocks noGrp="1"/>
          </p:cNvGraphicFramePr>
          <p:nvPr>
            <p:extLst>
              <p:ext uri="{D42A27DB-BD31-4B8C-83A1-F6EECF244321}">
                <p14:modId xmlns:p14="http://schemas.microsoft.com/office/powerpoint/2010/main" val="1074954609"/>
              </p:ext>
            </p:extLst>
          </p:nvPr>
        </p:nvGraphicFramePr>
        <p:xfrm>
          <a:off x="609595" y="5029200"/>
          <a:ext cx="10972804" cy="1066800"/>
        </p:xfrm>
        <a:graphic>
          <a:graphicData uri="http://schemas.openxmlformats.org/drawingml/2006/table">
            <a:tbl>
              <a:tblPr firstRow="1" bandRow="1">
                <a:tableStyleId>{5C22544A-7EE6-4342-B048-85BDC9FD1C3A}</a:tableStyleId>
              </a:tblPr>
              <a:tblGrid>
                <a:gridCol w="5486402">
                  <a:extLst>
                    <a:ext uri="{9D8B030D-6E8A-4147-A177-3AD203B41FA5}">
                      <a16:colId xmlns:a16="http://schemas.microsoft.com/office/drawing/2014/main" val="1733800812"/>
                    </a:ext>
                  </a:extLst>
                </a:gridCol>
                <a:gridCol w="5486402">
                  <a:extLst>
                    <a:ext uri="{9D8B030D-6E8A-4147-A177-3AD203B41FA5}">
                      <a16:colId xmlns:a16="http://schemas.microsoft.com/office/drawing/2014/main" val="3655854424"/>
                    </a:ext>
                  </a:extLst>
                </a:gridCol>
              </a:tblGrid>
              <a:tr h="172702">
                <a:tc>
                  <a:txBody>
                    <a:bodyPr/>
                    <a:lstStyle/>
                    <a:p>
                      <a:pPr algn="ctr"/>
                      <a:r>
                        <a:rPr lang="en-US" sz="1400" dirty="0">
                          <a:solidFill>
                            <a:schemeClr val="tx1"/>
                          </a:solidFill>
                          <a:latin typeface="Arial" panose="020B0604020202020204" pitchFamily="34" charset="0"/>
                          <a:cs typeface="Arial" panose="020B0604020202020204" pitchFamily="34" charset="0"/>
                        </a:rPr>
                        <a:t>The amount I pay for health care seems </a:t>
                      </a:r>
                    </a:p>
                    <a:p>
                      <a:pPr algn="ctr"/>
                      <a:r>
                        <a:rPr lang="en-US" sz="1400" dirty="0">
                          <a:solidFill>
                            <a:schemeClr val="tx1"/>
                          </a:solidFill>
                          <a:latin typeface="Arial" panose="020B0604020202020204" pitchFamily="34" charset="0"/>
                          <a:cs typeface="Arial" panose="020B0604020202020204" pitchFamily="34" charset="0"/>
                        </a:rPr>
                        <a:t>to be going up every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At some point in my life I have struggled to pay a </a:t>
                      </a:r>
                    </a:p>
                    <a:p>
                      <a:pPr algn="ctr"/>
                      <a:r>
                        <a:rPr lang="en-US" sz="1400" dirty="0">
                          <a:solidFill>
                            <a:schemeClr val="tx1"/>
                          </a:solidFill>
                          <a:latin typeface="Arial" panose="020B0604020202020204" pitchFamily="34" charset="0"/>
                          <a:cs typeface="Arial" panose="020B0604020202020204" pitchFamily="34" charset="0"/>
                        </a:rPr>
                        <a:t>medical bill, even while I had health insurance.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5580182"/>
                  </a:ext>
                </a:extLst>
              </a:tr>
              <a:tr h="274320">
                <a:tc>
                  <a:txBody>
                    <a:bodyPr/>
                    <a:lstStyle/>
                    <a:p>
                      <a:pPr algn="ctr"/>
                      <a:r>
                        <a:rPr lang="en-US" sz="1400" b="1" dirty="0">
                          <a:solidFill>
                            <a:schemeClr val="tx1"/>
                          </a:solidFill>
                          <a:latin typeface="Arial" panose="020B0604020202020204" pitchFamily="34" charset="0"/>
                          <a:cs typeface="Arial" panose="020B0604020202020204" pitchFamily="34" charset="0"/>
                        </a:rPr>
                        <a:t>+61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040575"/>
                  </a:ext>
                </a:extLst>
              </a:tr>
              <a:tr h="274320">
                <a:tc>
                  <a:txBody>
                    <a:bodyPr/>
                    <a:lstStyle/>
                    <a:p>
                      <a:pPr algn="ctr"/>
                      <a:r>
                        <a:rPr lang="en-US" sz="1400" b="1" dirty="0">
                          <a:solidFill>
                            <a:schemeClr val="tx1"/>
                          </a:solidFill>
                          <a:highlight>
                            <a:srgbClr val="FFFF00"/>
                          </a:highlight>
                          <a:latin typeface="Arial" panose="020B0604020202020204" pitchFamily="34" charset="0"/>
                          <a:cs typeface="Arial" panose="020B0604020202020204" pitchFamily="34" charset="0"/>
                        </a:rPr>
                        <a:t>+75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004893"/>
                  </a:ext>
                </a:extLst>
              </a:tr>
            </a:tbl>
          </a:graphicData>
        </a:graphic>
      </p:graphicFrame>
      <p:pic>
        <p:nvPicPr>
          <p:cNvPr id="4" name="Picture 3">
            <a:extLst>
              <a:ext uri="{FF2B5EF4-FFF2-40B4-BE49-F238E27FC236}">
                <a16:creationId xmlns:a16="http://schemas.microsoft.com/office/drawing/2014/main" id="{827880A6-1639-4640-98E8-CED324DC5F43}"/>
              </a:ext>
            </a:extLst>
          </p:cNvPr>
          <p:cNvPicPr>
            <a:picLocks noChangeAspect="1"/>
          </p:cNvPicPr>
          <p:nvPr/>
        </p:nvPicPr>
        <p:blipFill>
          <a:blip r:embed="rId4"/>
          <a:stretch>
            <a:fillRect/>
          </a:stretch>
        </p:blipFill>
        <p:spPr>
          <a:xfrm>
            <a:off x="1889393" y="1695027"/>
            <a:ext cx="8413209" cy="377985"/>
          </a:xfrm>
          <a:prstGeom prst="rect">
            <a:avLst/>
          </a:prstGeom>
        </p:spPr>
      </p:pic>
      <p:graphicFrame>
        <p:nvGraphicFramePr>
          <p:cNvPr id="20" name="Table 3">
            <a:extLst>
              <a:ext uri="{FF2B5EF4-FFF2-40B4-BE49-F238E27FC236}">
                <a16:creationId xmlns:a16="http://schemas.microsoft.com/office/drawing/2014/main" id="{A98773DE-BDC0-4DFA-8D90-BF2707647DCD}"/>
              </a:ext>
            </a:extLst>
          </p:cNvPr>
          <p:cNvGraphicFramePr>
            <a:graphicFrameLocks noGrp="1"/>
          </p:cNvGraphicFramePr>
          <p:nvPr>
            <p:extLst>
              <p:ext uri="{D42A27DB-BD31-4B8C-83A1-F6EECF244321}">
                <p14:modId xmlns:p14="http://schemas.microsoft.com/office/powerpoint/2010/main" val="819710395"/>
              </p:ext>
            </p:extLst>
          </p:nvPr>
        </p:nvGraphicFramePr>
        <p:xfrm>
          <a:off x="120073" y="5510026"/>
          <a:ext cx="2324741" cy="549030"/>
        </p:xfrm>
        <a:graphic>
          <a:graphicData uri="http://schemas.openxmlformats.org/drawingml/2006/table">
            <a:tbl>
              <a:tblPr firstRow="1" bandRow="1">
                <a:tableStyleId>{5C22544A-7EE6-4342-B048-85BDC9FD1C3A}</a:tableStyleId>
              </a:tblPr>
              <a:tblGrid>
                <a:gridCol w="2324741">
                  <a:extLst>
                    <a:ext uri="{9D8B030D-6E8A-4147-A177-3AD203B41FA5}">
                      <a16:colId xmlns:a16="http://schemas.microsoft.com/office/drawing/2014/main" val="1733800812"/>
                    </a:ext>
                  </a:extLst>
                </a:gridCol>
              </a:tblGrid>
              <a:tr h="274515">
                <a:tc>
                  <a:txBody>
                    <a:bodyPr/>
                    <a:lstStyle/>
                    <a:p>
                      <a:pPr algn="r"/>
                      <a:r>
                        <a:rPr lang="en-US" sz="1400" b="0" dirty="0">
                          <a:solidFill>
                            <a:schemeClr val="tx1"/>
                          </a:solidFill>
                          <a:latin typeface="Arial" panose="020B0604020202020204" pitchFamily="34" charset="0"/>
                          <a:cs typeface="Arial" panose="020B0604020202020204" pitchFamily="34" charset="0"/>
                        </a:rPr>
                        <a:t>Overall Net Agree: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040575"/>
                  </a:ext>
                </a:extLst>
              </a:tr>
              <a:tr h="274515">
                <a:tc>
                  <a:txBody>
                    <a:bodyPr/>
                    <a:lstStyle/>
                    <a:p>
                      <a:pPr algn="r"/>
                      <a:r>
                        <a:rPr lang="en-US" sz="1400" b="0" dirty="0">
                          <a:solidFill>
                            <a:schemeClr val="tx1"/>
                          </a:solidFill>
                          <a:latin typeface="Arial" panose="020B0604020202020204" pitchFamily="34" charset="0"/>
                          <a:cs typeface="Arial" panose="020B0604020202020204" pitchFamily="34" charset="0"/>
                        </a:rPr>
                        <a:t>Private Insurance Net Agree: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004893"/>
                  </a:ext>
                </a:extLst>
              </a:tr>
            </a:tbl>
          </a:graphicData>
        </a:graphic>
      </p:graphicFrame>
      <p:sp>
        <p:nvSpPr>
          <p:cNvPr id="10" name="Footer Placeholder 11">
            <a:extLst>
              <a:ext uri="{FF2B5EF4-FFF2-40B4-BE49-F238E27FC236}">
                <a16:creationId xmlns:a16="http://schemas.microsoft.com/office/drawing/2014/main" id="{22D16141-3921-44FD-BBBA-11AC53E25D24}"/>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66238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9B919-F51C-43BF-B99F-7E5552A43955}"/>
              </a:ext>
            </a:extLst>
          </p:cNvPr>
          <p:cNvSpPr>
            <a:spLocks noGrp="1"/>
          </p:cNvSpPr>
          <p:nvPr>
            <p:ph type="title"/>
          </p:nvPr>
        </p:nvSpPr>
        <p:spPr>
          <a:xfrm>
            <a:off x="711200" y="56651"/>
            <a:ext cx="10769600" cy="838621"/>
          </a:xfrm>
        </p:spPr>
        <p:txBody>
          <a:bodyPr>
            <a:noAutofit/>
          </a:bodyPr>
          <a:lstStyle/>
          <a:p>
            <a:pPr>
              <a:lnSpc>
                <a:spcPts val="3000"/>
              </a:lnSpc>
            </a:pPr>
            <a:r>
              <a:rPr lang="en-US" sz="3200" dirty="0"/>
              <a:t>More than half of voters are concerned about health </a:t>
            </a:r>
            <a:br>
              <a:rPr lang="en-US" sz="3200" dirty="0"/>
            </a:br>
            <a:r>
              <a:rPr lang="en-US" sz="3200" dirty="0"/>
              <a:t>care-related expenses.</a:t>
            </a:r>
          </a:p>
        </p:txBody>
      </p:sp>
      <p:sp>
        <p:nvSpPr>
          <p:cNvPr id="5" name="Slide Number Placeholder 4">
            <a:extLst>
              <a:ext uri="{FF2B5EF4-FFF2-40B4-BE49-F238E27FC236}">
                <a16:creationId xmlns:a16="http://schemas.microsoft.com/office/drawing/2014/main" id="{66F5CD7E-D65B-40A5-9BA9-66BC73760EF9}"/>
              </a:ext>
            </a:extLst>
          </p:cNvPr>
          <p:cNvSpPr>
            <a:spLocks noGrp="1"/>
          </p:cNvSpPr>
          <p:nvPr>
            <p:ph type="sldNum" sz="quarter" idx="18"/>
          </p:nvPr>
        </p:nvSpPr>
        <p:spPr/>
        <p:txBody>
          <a:bodyPr/>
          <a:lstStyle/>
          <a:p>
            <a:fld id="{FEA0E1FB-F3D8-4575-AA43-D3AC29B367AF}" type="slidenum">
              <a:rPr lang="en-US" smtClean="0">
                <a:solidFill>
                  <a:srgbClr val="114353"/>
                </a:solidFill>
              </a:rPr>
              <a:pPr/>
              <a:t>7</a:t>
            </a:fld>
            <a:endParaRPr lang="en-US" dirty="0">
              <a:solidFill>
                <a:srgbClr val="114353"/>
              </a:solidFill>
            </a:endParaRPr>
          </a:p>
        </p:txBody>
      </p:sp>
      <p:graphicFrame>
        <p:nvGraphicFramePr>
          <p:cNvPr id="8" name="Content Placeholder 7">
            <a:extLst>
              <a:ext uri="{FF2B5EF4-FFF2-40B4-BE49-F238E27FC236}">
                <a16:creationId xmlns:a16="http://schemas.microsoft.com/office/drawing/2014/main" id="{6B275DB3-D77C-45F7-B969-1FC9E7792D08}"/>
              </a:ext>
            </a:extLst>
          </p:cNvPr>
          <p:cNvGraphicFramePr>
            <a:graphicFrameLocks noGrp="1"/>
          </p:cNvGraphicFramePr>
          <p:nvPr>
            <p:ph idx="1"/>
            <p:extLst>
              <p:ext uri="{D42A27DB-BD31-4B8C-83A1-F6EECF244321}">
                <p14:modId xmlns:p14="http://schemas.microsoft.com/office/powerpoint/2010/main" val="2184614283"/>
              </p:ext>
            </p:extLst>
          </p:nvPr>
        </p:nvGraphicFramePr>
        <p:xfrm>
          <a:off x="114299" y="1475875"/>
          <a:ext cx="11649075" cy="5397352"/>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5">
            <a:extLst>
              <a:ext uri="{FF2B5EF4-FFF2-40B4-BE49-F238E27FC236}">
                <a16:creationId xmlns:a16="http://schemas.microsoft.com/office/drawing/2014/main" id="{43E127E2-5210-4B3E-8041-1D798DC00B72}"/>
              </a:ext>
            </a:extLst>
          </p:cNvPr>
          <p:cNvSpPr>
            <a:spLocks noGrp="1"/>
          </p:cNvSpPr>
          <p:nvPr>
            <p:ph type="subTitle" idx="13"/>
          </p:nvPr>
        </p:nvSpPr>
        <p:spPr/>
        <p:txBody>
          <a:bodyPr/>
          <a:lstStyle/>
          <a:p>
            <a:r>
              <a:rPr lang="en-US" dirty="0"/>
              <a:t>What they’re most worried about: high deductibles and surprise medical bills.</a:t>
            </a:r>
          </a:p>
        </p:txBody>
      </p:sp>
      <p:sp>
        <p:nvSpPr>
          <p:cNvPr id="7" name="Footer Placeholder 11">
            <a:extLst>
              <a:ext uri="{FF2B5EF4-FFF2-40B4-BE49-F238E27FC236}">
                <a16:creationId xmlns:a16="http://schemas.microsoft.com/office/drawing/2014/main" id="{D3F49AFB-5F65-4D6F-8295-3C9D16D18B79}"/>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253071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320EA-77FA-4463-9482-02FE65A95BDE}"/>
              </a:ext>
            </a:extLst>
          </p:cNvPr>
          <p:cNvSpPr>
            <a:spLocks noGrp="1"/>
          </p:cNvSpPr>
          <p:nvPr>
            <p:ph type="body" idx="13"/>
          </p:nvPr>
        </p:nvSpPr>
        <p:spPr>
          <a:xfrm>
            <a:off x="711200" y="855830"/>
            <a:ext cx="10972800" cy="609178"/>
          </a:xfrm>
        </p:spPr>
        <p:txBody>
          <a:bodyPr/>
          <a:lstStyle/>
          <a:p>
            <a:r>
              <a:rPr lang="en-US" dirty="0"/>
              <a:t>Among those struggling financially, a majority have unpaid or overdue medical bills.</a:t>
            </a:r>
          </a:p>
        </p:txBody>
      </p:sp>
      <p:sp>
        <p:nvSpPr>
          <p:cNvPr id="3" name="Text Placeholder 2">
            <a:extLst>
              <a:ext uri="{FF2B5EF4-FFF2-40B4-BE49-F238E27FC236}">
                <a16:creationId xmlns:a16="http://schemas.microsoft.com/office/drawing/2014/main" id="{838B4F0F-7D96-4EAA-A31A-4DB9889A4034}"/>
              </a:ext>
            </a:extLst>
          </p:cNvPr>
          <p:cNvSpPr>
            <a:spLocks noGrp="1"/>
          </p:cNvSpPr>
          <p:nvPr>
            <p:ph type="body" idx="14"/>
          </p:nvPr>
        </p:nvSpPr>
        <p:spPr>
          <a:xfrm>
            <a:off x="2330846" y="1484596"/>
            <a:ext cx="7530308" cy="600967"/>
          </a:xfrm>
        </p:spPr>
        <p:txBody>
          <a:bodyPr>
            <a:normAutofit/>
          </a:bodyPr>
          <a:lstStyle/>
          <a:p>
            <a:pPr algn="ctr"/>
            <a:r>
              <a:rPr lang="en-US" sz="1400" i="1" dirty="0"/>
              <a:t>Do you currently have any unpaid or overdue bills from a medical service provider, hospital, lab, or other health care service that you are finding difficult to pay off?</a:t>
            </a:r>
          </a:p>
        </p:txBody>
      </p:sp>
      <p:sp>
        <p:nvSpPr>
          <p:cNvPr id="5" name="Title 4">
            <a:extLst>
              <a:ext uri="{FF2B5EF4-FFF2-40B4-BE49-F238E27FC236}">
                <a16:creationId xmlns:a16="http://schemas.microsoft.com/office/drawing/2014/main" id="{D4E17C03-37F3-4BDE-9629-999864FE07C8}"/>
              </a:ext>
            </a:extLst>
          </p:cNvPr>
          <p:cNvSpPr>
            <a:spLocks noGrp="1"/>
          </p:cNvSpPr>
          <p:nvPr>
            <p:ph type="title"/>
          </p:nvPr>
        </p:nvSpPr>
        <p:spPr>
          <a:xfrm>
            <a:off x="711200" y="36873"/>
            <a:ext cx="11480800" cy="838621"/>
          </a:xfrm>
        </p:spPr>
        <p:txBody>
          <a:bodyPr>
            <a:noAutofit/>
          </a:bodyPr>
          <a:lstStyle/>
          <a:p>
            <a:r>
              <a:rPr lang="en-US" sz="2800" dirty="0"/>
              <a:t>More than a quarter of all voters have unpaid or overdue medical bills, including more than a third of Black voters.</a:t>
            </a:r>
          </a:p>
        </p:txBody>
      </p:sp>
      <p:sp>
        <p:nvSpPr>
          <p:cNvPr id="6" name="Slide Number Placeholder 5">
            <a:extLst>
              <a:ext uri="{FF2B5EF4-FFF2-40B4-BE49-F238E27FC236}">
                <a16:creationId xmlns:a16="http://schemas.microsoft.com/office/drawing/2014/main" id="{FBC6565E-C9B0-487B-8BB3-304C732B4D66}"/>
              </a:ext>
            </a:extLst>
          </p:cNvPr>
          <p:cNvSpPr>
            <a:spLocks noGrp="1"/>
          </p:cNvSpPr>
          <p:nvPr>
            <p:ph type="sldNum" sz="quarter" idx="18"/>
          </p:nvPr>
        </p:nvSpPr>
        <p:spPr/>
        <p:txBody>
          <a:bodyPr/>
          <a:lstStyle/>
          <a:p>
            <a:fld id="{FEA0E1FB-F3D8-4575-AA43-D3AC29B367AF}" type="slidenum">
              <a:rPr lang="en-US" smtClean="0">
                <a:solidFill>
                  <a:srgbClr val="114353"/>
                </a:solidFill>
              </a:rPr>
              <a:pPr/>
              <a:t>8</a:t>
            </a:fld>
            <a:endParaRPr lang="en-US" dirty="0">
              <a:solidFill>
                <a:srgbClr val="114353"/>
              </a:solidFill>
            </a:endParaRPr>
          </a:p>
        </p:txBody>
      </p:sp>
      <p:graphicFrame>
        <p:nvGraphicFramePr>
          <p:cNvPr id="7" name="Chart 6">
            <a:extLst>
              <a:ext uri="{FF2B5EF4-FFF2-40B4-BE49-F238E27FC236}">
                <a16:creationId xmlns:a16="http://schemas.microsoft.com/office/drawing/2014/main" id="{6D0343CD-3093-49E7-A011-2906E7881654}"/>
              </a:ext>
            </a:extLst>
          </p:cNvPr>
          <p:cNvGraphicFramePr/>
          <p:nvPr>
            <p:extLst>
              <p:ext uri="{D42A27DB-BD31-4B8C-83A1-F6EECF244321}">
                <p14:modId xmlns:p14="http://schemas.microsoft.com/office/powerpoint/2010/main" val="2887004747"/>
              </p:ext>
            </p:extLst>
          </p:nvPr>
        </p:nvGraphicFramePr>
        <p:xfrm>
          <a:off x="66675" y="2085564"/>
          <a:ext cx="4161196" cy="41808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7891B4C1-2FAC-4CF3-8E1A-EBD7A65DEAFD}"/>
              </a:ext>
            </a:extLst>
          </p:cNvPr>
          <p:cNvGraphicFramePr/>
          <p:nvPr>
            <p:extLst>
              <p:ext uri="{D42A27DB-BD31-4B8C-83A1-F6EECF244321}">
                <p14:modId xmlns:p14="http://schemas.microsoft.com/office/powerpoint/2010/main" val="140706678"/>
              </p:ext>
            </p:extLst>
          </p:nvPr>
        </p:nvGraphicFramePr>
        <p:xfrm>
          <a:off x="4015402" y="2085564"/>
          <a:ext cx="4161196" cy="4180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D832474-2A08-4660-9A88-F8F9EFFF5E65}"/>
              </a:ext>
            </a:extLst>
          </p:cNvPr>
          <p:cNvGraphicFramePr/>
          <p:nvPr>
            <p:extLst>
              <p:ext uri="{D42A27DB-BD31-4B8C-83A1-F6EECF244321}">
                <p14:modId xmlns:p14="http://schemas.microsoft.com/office/powerpoint/2010/main" val="781141229"/>
              </p:ext>
            </p:extLst>
          </p:nvPr>
        </p:nvGraphicFramePr>
        <p:xfrm>
          <a:off x="7964131" y="2085564"/>
          <a:ext cx="4161196" cy="418086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9F62A719-CC32-4585-A180-FE0D9F5B9CC4}"/>
              </a:ext>
            </a:extLst>
          </p:cNvPr>
          <p:cNvSpPr txBox="1"/>
          <p:nvPr/>
        </p:nvSpPr>
        <p:spPr>
          <a:xfrm>
            <a:off x="937905" y="2314250"/>
            <a:ext cx="241873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OVERALL</a:t>
            </a:r>
          </a:p>
        </p:txBody>
      </p:sp>
      <p:sp>
        <p:nvSpPr>
          <p:cNvPr id="14" name="TextBox 13">
            <a:extLst>
              <a:ext uri="{FF2B5EF4-FFF2-40B4-BE49-F238E27FC236}">
                <a16:creationId xmlns:a16="http://schemas.microsoft.com/office/drawing/2014/main" id="{30A2B78D-88CC-4C02-B249-3B4B6D30FA8E}"/>
              </a:ext>
            </a:extLst>
          </p:cNvPr>
          <p:cNvSpPr txBox="1"/>
          <p:nvPr/>
        </p:nvSpPr>
        <p:spPr>
          <a:xfrm>
            <a:off x="4770879" y="2314250"/>
            <a:ext cx="26502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BLACK</a:t>
            </a:r>
          </a:p>
        </p:txBody>
      </p:sp>
      <p:sp>
        <p:nvSpPr>
          <p:cNvPr id="15" name="TextBox 14">
            <a:extLst>
              <a:ext uri="{FF2B5EF4-FFF2-40B4-BE49-F238E27FC236}">
                <a16:creationId xmlns:a16="http://schemas.microsoft.com/office/drawing/2014/main" id="{CEE8C2A6-4A99-4208-88BC-3362545FD10A}"/>
              </a:ext>
            </a:extLst>
          </p:cNvPr>
          <p:cNvSpPr txBox="1"/>
          <p:nvPr/>
        </p:nvSpPr>
        <p:spPr>
          <a:xfrm>
            <a:off x="8171850" y="2314250"/>
            <a:ext cx="374422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STRUGGLING FINANCIALLY</a:t>
            </a:r>
          </a:p>
        </p:txBody>
      </p:sp>
      <p:sp>
        <p:nvSpPr>
          <p:cNvPr id="16" name="Footer Placeholder 11">
            <a:extLst>
              <a:ext uri="{FF2B5EF4-FFF2-40B4-BE49-F238E27FC236}">
                <a16:creationId xmlns:a16="http://schemas.microsoft.com/office/drawing/2014/main" id="{D401B750-7E2B-4AB1-A5B2-6E5DB39FE046}"/>
              </a:ext>
            </a:extLst>
          </p:cNvPr>
          <p:cNvSpPr txBox="1">
            <a:spLocks/>
          </p:cNvSpPr>
          <p:nvPr/>
        </p:nvSpPr>
        <p:spPr>
          <a:xfrm>
            <a:off x="1054100" y="6484938"/>
            <a:ext cx="48260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14353"/>
                </a:solidFill>
              </a:rPr>
              <a:t>/ Michigan Researchers Associates, Inc (EPIC • MRA) </a:t>
            </a:r>
          </a:p>
        </p:txBody>
      </p:sp>
    </p:spTree>
    <p:extLst>
      <p:ext uri="{BB962C8B-B14F-4D97-AF65-F5344CB8AC3E}">
        <p14:creationId xmlns:p14="http://schemas.microsoft.com/office/powerpoint/2010/main" val="412374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983378"/>
            <a:ext cx="9520461" cy="892175"/>
          </a:xfrm>
        </p:spPr>
        <p:txBody>
          <a:bodyPr>
            <a:noAutofit/>
          </a:bodyPr>
          <a:lstStyle/>
          <a:p>
            <a:r>
              <a:rPr lang="en-US" cap="none" dirty="0"/>
              <a:t>SOLUTIONS</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grpSp>
        <p:nvGrpSpPr>
          <p:cNvPr id="4" name="Group 3">
            <a:extLst>
              <a:ext uri="{FF2B5EF4-FFF2-40B4-BE49-F238E27FC236}">
                <a16:creationId xmlns:a16="http://schemas.microsoft.com/office/drawing/2014/main" id="{079F145D-C3C0-40D0-A0CB-D069F9862620}"/>
              </a:ext>
            </a:extLst>
          </p:cNvPr>
          <p:cNvGrpSpPr/>
          <p:nvPr/>
        </p:nvGrpSpPr>
        <p:grpSpPr>
          <a:xfrm>
            <a:off x="9711540" y="800009"/>
            <a:ext cx="2275849" cy="495391"/>
            <a:chOff x="8661401" y="939709"/>
            <a:chExt cx="3402188" cy="698591"/>
          </a:xfrm>
        </p:grpSpPr>
        <p:pic>
          <p:nvPicPr>
            <p:cNvPr id="5" name="Picture 4" descr="Epic MRA">
              <a:extLst>
                <a:ext uri="{FF2B5EF4-FFF2-40B4-BE49-F238E27FC236}">
                  <a16:creationId xmlns:a16="http://schemas.microsoft.com/office/drawing/2014/main" id="{845B5587-3F82-4102-89AC-AD3B690F9624}"/>
                </a:ext>
              </a:extLst>
            </p:cNvPr>
            <p:cNvPicPr/>
            <p:nvPr/>
          </p:nvPicPr>
          <p:blipFill rotWithShape="1">
            <a:blip r:embed="rId2">
              <a:extLst>
                <a:ext uri="{28A0092B-C50C-407E-A947-70E740481C1C}">
                  <a14:useLocalDpi xmlns:a14="http://schemas.microsoft.com/office/drawing/2010/main" val="0"/>
                </a:ext>
              </a:extLst>
            </a:blip>
            <a:srcRect l="29043" t="56493" r="26237"/>
            <a:stretch/>
          </p:blipFill>
          <p:spPr bwMode="auto">
            <a:xfrm>
              <a:off x="9407878" y="939709"/>
              <a:ext cx="2655711" cy="698591"/>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6E6CBFE-6AD2-4D95-8D8C-343D5B59CA43}"/>
                </a:ext>
              </a:extLst>
            </p:cNvPr>
            <p:cNvPicPr/>
            <p:nvPr/>
          </p:nvPicPr>
          <p:blipFill rotWithShape="1">
            <a:blip r:embed="rId3">
              <a:extLst>
                <a:ext uri="{28A0092B-C50C-407E-A947-70E740481C1C}">
                  <a14:useLocalDpi xmlns:a14="http://schemas.microsoft.com/office/drawing/2010/main" val="0"/>
                </a:ext>
              </a:extLst>
            </a:blip>
            <a:srcRect l="5446" t="18182" r="73762"/>
            <a:stretch/>
          </p:blipFill>
          <p:spPr bwMode="auto">
            <a:xfrm>
              <a:off x="8661401" y="939709"/>
              <a:ext cx="746478" cy="698591"/>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23434905"/>
      </p:ext>
    </p:extLst>
  </p:cSld>
  <p:clrMapOvr>
    <a:masterClrMapping/>
  </p:clrMapOvr>
</p:sld>
</file>

<file path=ppt/theme/theme1.xml><?xml version="1.0" encoding="utf-8"?>
<a:theme xmlns:a="http://schemas.openxmlformats.org/drawingml/2006/main" name="1_ALGR Template">
  <a:themeElements>
    <a:clrScheme name="ALGR">
      <a:dk1>
        <a:srgbClr val="000000"/>
      </a:dk1>
      <a:lt1>
        <a:sysClr val="window" lastClr="FFFFFF"/>
      </a:lt1>
      <a:dk2>
        <a:srgbClr val="114353"/>
      </a:dk2>
      <a:lt2>
        <a:srgbClr val="EEECE1"/>
      </a:lt2>
      <a:accent1>
        <a:srgbClr val="2AA3CC"/>
      </a:accent1>
      <a:accent2>
        <a:srgbClr val="C93A3A"/>
      </a:accent2>
      <a:accent3>
        <a:srgbClr val="9DCB3A"/>
      </a:accent3>
      <a:accent4>
        <a:srgbClr val="873AC9"/>
      </a:accent4>
      <a:accent5>
        <a:srgbClr val="9DCB3A"/>
      </a:accent5>
      <a:accent6>
        <a:srgbClr val="2AA3CC"/>
      </a:accent6>
      <a:hlink>
        <a:srgbClr val="C93A3A"/>
      </a:hlink>
      <a:folHlink>
        <a:srgbClr val="873AC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rgbClr val="114353"/>
          </a:solidFill>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99AA16C5DEBD4D91F4882F860CA446" ma:contentTypeVersion="12" ma:contentTypeDescription="Create a new document." ma:contentTypeScope="" ma:versionID="516b0e37902ad711efbd1eba5750be03">
  <xsd:schema xmlns:xsd="http://www.w3.org/2001/XMLSchema" xmlns:xs="http://www.w3.org/2001/XMLSchema" xmlns:p="http://schemas.microsoft.com/office/2006/metadata/properties" xmlns:ns2="05536f09-8fba-4c1a-8439-1c705e69cae5" xmlns:ns3="5959cc36-8e90-4bad-84a5-14b188507d0a" targetNamespace="http://schemas.microsoft.com/office/2006/metadata/properties" ma:root="true" ma:fieldsID="0b9d1438e8c918c9e572382743232689" ns2:_="" ns3:_="">
    <xsd:import namespace="05536f09-8fba-4c1a-8439-1c705e69cae5"/>
    <xsd:import namespace="5959cc36-8e90-4bad-84a5-14b188507d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36f09-8fba-4c1a-8439-1c705e69c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59cc36-8e90-4bad-84a5-14b188507d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D36D32-36C6-4A74-9708-0B13727DABC6}">
  <ds:schemaRefs>
    <ds:schemaRef ds:uri="http://purl.org/dc/dcmitype/"/>
    <ds:schemaRef ds:uri="23f4f59d-9669-408d-8b2f-16301073147b"/>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EF21A2-7078-4FEC-ABFD-684C82A4729D}"/>
</file>

<file path=customXml/itemProps3.xml><?xml version="1.0" encoding="utf-8"?>
<ds:datastoreItem xmlns:ds="http://schemas.openxmlformats.org/officeDocument/2006/customXml" ds:itemID="{F9C168D3-D7C6-4375-9091-64E9C5860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12511</TotalTime>
  <Words>1119</Words>
  <Application>Microsoft Macintosh PowerPoint</Application>
  <PresentationFormat>Widescreen</PresentationFormat>
  <Paragraphs>134</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Courier New</vt:lpstr>
      <vt:lpstr>Futura</vt:lpstr>
      <vt:lpstr>Futura Medium</vt:lpstr>
      <vt:lpstr>Wingdings</vt:lpstr>
      <vt:lpstr>1_ALGR Template</vt:lpstr>
      <vt:lpstr>PowerPoint Presentation</vt:lpstr>
      <vt:lpstr>Survey Methodology</vt:lpstr>
      <vt:lpstr>Key Findings</vt:lpstr>
      <vt:lpstr>THE CURRENT STATE OF HEALTH CARE</vt:lpstr>
      <vt:lpstr>While voters believe the health care system in Michigan is “good,” “expensive” is the word that dominates their associations with it.</vt:lpstr>
      <vt:lpstr>Rising costs and unaffordable bills are both burdens.</vt:lpstr>
      <vt:lpstr>More than half of voters are concerned about health  care-related expenses.</vt:lpstr>
      <vt:lpstr>More than a quarter of all voters have unpaid or overdue medical bills, including more than a third of Black voters.</vt:lpstr>
      <vt:lpstr>SOLUTIONS</vt:lpstr>
      <vt:lpstr>Voters are looking to Congress for targeted fixes that build on the current system, not to fundamentally transform it.</vt:lpstr>
      <vt:lpstr>Voters want elected officials to get costs down. </vt:lpstr>
      <vt:lpstr>Legislation that aligns with their priorities would lower deductibles, prevent insurance companies from selling junk plans, and increase transparency.</vt:lpstr>
      <vt:lpstr>Support for further Healthy Michigan expansion is split, largely along party lines.</vt:lpstr>
      <vt:lpstr>Michiganders, regardless of whether they were personally affected by the virus, are concerned about the cost and coverage impacts for COVID-19 survivors.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Herbert</dc:creator>
  <cp:lastModifiedBy>Liza Crawford Joenler</cp:lastModifiedBy>
  <cp:revision>381</cp:revision>
  <dcterms:created xsi:type="dcterms:W3CDTF">2020-11-23T15:15:47Z</dcterms:created>
  <dcterms:modified xsi:type="dcterms:W3CDTF">2021-08-12T17:38:13Z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0x0101006E99AA16C5DEBD4D91F4882F860CA446</vt:lpwstr>
  </property>
</Properties>
</file>