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19"/>
  </p:notesMasterIdLst>
  <p:sldIdLst>
    <p:sldId id="1436" r:id="rId5"/>
    <p:sldId id="263" r:id="rId6"/>
    <p:sldId id="1371" r:id="rId7"/>
    <p:sldId id="1339" r:id="rId8"/>
    <p:sldId id="1428" r:id="rId9"/>
    <p:sldId id="1434" r:id="rId10"/>
    <p:sldId id="1405" r:id="rId11"/>
    <p:sldId id="1433" r:id="rId12"/>
    <p:sldId id="1429" r:id="rId13"/>
    <p:sldId id="1431" r:id="rId14"/>
    <p:sldId id="1430" r:id="rId15"/>
    <p:sldId id="1406" r:id="rId16"/>
    <p:sldId id="303" r:id="rId17"/>
    <p:sldId id="143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amantha Gilbert" initials="SG" lastIdx="18" clrIdx="6">
    <p:extLst>
      <p:ext uri="{19B8F6BF-5375-455C-9EA6-DF929625EA0E}">
        <p15:presenceInfo xmlns:p15="http://schemas.microsoft.com/office/powerpoint/2012/main" userId="S::Samantha@algpolling.com::bdcc84ad-59c1-46a0-8fb7-2d81b36d5cc4" providerId="AD"/>
      </p:ext>
    </p:extLst>
  </p:cmAuthor>
  <p:cmAuthor id="1" name="Katie Herbert" initials="KH" lastIdx="5" clrIdx="0">
    <p:extLst>
      <p:ext uri="{19B8F6BF-5375-455C-9EA6-DF929625EA0E}">
        <p15:presenceInfo xmlns:p15="http://schemas.microsoft.com/office/powerpoint/2012/main" userId="Katie Herbert" providerId="None"/>
      </p:ext>
    </p:extLst>
  </p:cmAuthor>
  <p:cmAuthor id="2" name="Molly Murphy" initials="MM" lastIdx="13" clrIdx="1">
    <p:extLst>
      <p:ext uri="{19B8F6BF-5375-455C-9EA6-DF929625EA0E}">
        <p15:presenceInfo xmlns:p15="http://schemas.microsoft.com/office/powerpoint/2012/main" userId="Molly Murphy" providerId="None"/>
      </p:ext>
    </p:extLst>
  </p:cmAuthor>
  <p:cmAuthor id="3" name="Sam Willoughby" initials="SW" lastIdx="32" clrIdx="2">
    <p:extLst>
      <p:ext uri="{19B8F6BF-5375-455C-9EA6-DF929625EA0E}">
        <p15:presenceInfo xmlns:p15="http://schemas.microsoft.com/office/powerpoint/2012/main" userId="S::sam@algpolling.com::b932209a-a0b5-4f88-ae57-8aff6f9b02db" providerId="AD"/>
      </p:ext>
    </p:extLst>
  </p:cmAuthor>
  <p:cmAuthor id="4" name="Ben Lenet" initials="BL" lastIdx="7" clrIdx="3">
    <p:extLst>
      <p:ext uri="{19B8F6BF-5375-455C-9EA6-DF929625EA0E}">
        <p15:presenceInfo xmlns:p15="http://schemas.microsoft.com/office/powerpoint/2012/main" userId="S::ben@algpolling.com::d24589f5-5bef-43ba-96a0-48863b1b33f8" providerId="AD"/>
      </p:ext>
    </p:extLst>
  </p:cmAuthor>
  <p:cmAuthor id="5" name="Brian Stryker" initials="BS" lastIdx="20" clrIdx="4">
    <p:extLst>
      <p:ext uri="{19B8F6BF-5375-455C-9EA6-DF929625EA0E}">
        <p15:presenceInfo xmlns:p15="http://schemas.microsoft.com/office/powerpoint/2012/main" userId="S::brian@algpolling.com::59a10f15-9350-429d-b69d-4591b850280f" providerId="AD"/>
      </p:ext>
    </p:extLst>
  </p:cmAuthor>
  <p:cmAuthor id="6" name="Madeline Conway" initials="MC" lastIdx="7" clrIdx="5">
    <p:extLst>
      <p:ext uri="{19B8F6BF-5375-455C-9EA6-DF929625EA0E}">
        <p15:presenceInfo xmlns:p15="http://schemas.microsoft.com/office/powerpoint/2012/main" userId="S::madeline@algpolling.com::8d1a5b7d-68f3-48ae-89b0-1a233a2e8f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6E6D0"/>
    <a:srgbClr val="C2E5CD"/>
    <a:srgbClr val="81CA95"/>
    <a:srgbClr val="63BE7B"/>
    <a:srgbClr val="F2F8F6"/>
    <a:srgbClr val="CAE8D4"/>
    <a:srgbClr val="DFF1E6"/>
    <a:srgbClr val="EAF5F0"/>
    <a:srgbClr val="FBF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26631-F30B-6541-8E9F-820040ACC63F}" v="1" dt="2021-08-12T17:38:47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7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a Crawford Joenler" userId="096b8650-af2a-4333-9de9-03e642dcc126" providerId="ADAL" clId="{26626631-F30B-6541-8E9F-820040ACC63F}"/>
    <pc:docChg chg="custSel addSld delSld modSld">
      <pc:chgData name="Liza Crawford Joenler" userId="096b8650-af2a-4333-9de9-03e642dcc126" providerId="ADAL" clId="{26626631-F30B-6541-8E9F-820040ACC63F}" dt="2021-08-12T17:38:55.328" v="9" actId="2696"/>
      <pc:docMkLst>
        <pc:docMk/>
      </pc:docMkLst>
      <pc:sldChg chg="del">
        <pc:chgData name="Liza Crawford Joenler" userId="096b8650-af2a-4333-9de9-03e642dcc126" providerId="ADAL" clId="{26626631-F30B-6541-8E9F-820040ACC63F}" dt="2021-08-12T17:38:55.328" v="9" actId="2696"/>
        <pc:sldMkLst>
          <pc:docMk/>
          <pc:sldMk cId="3860816539" sldId="257"/>
        </pc:sldMkLst>
      </pc:sldChg>
      <pc:sldChg chg="delSp modSp add mod setBg">
        <pc:chgData name="Liza Crawford Joenler" userId="096b8650-af2a-4333-9de9-03e642dcc126" providerId="ADAL" clId="{26626631-F30B-6541-8E9F-820040ACC63F}" dt="2021-08-12T17:38:53.575" v="8" actId="478"/>
        <pc:sldMkLst>
          <pc:docMk/>
          <pc:sldMk cId="678654316" sldId="1436"/>
        </pc:sldMkLst>
        <pc:spChg chg="mod">
          <ac:chgData name="Liza Crawford Joenler" userId="096b8650-af2a-4333-9de9-03e642dcc126" providerId="ADAL" clId="{26626631-F30B-6541-8E9F-820040ACC63F}" dt="2021-08-12T17:38:52.016" v="7" actId="20577"/>
          <ac:spMkLst>
            <pc:docMk/>
            <pc:sldMk cId="678654316" sldId="1436"/>
            <ac:spMk id="34" creationId="{E60F0102-87F3-3341-934A-D87225CCFFD4}"/>
          </ac:spMkLst>
        </pc:spChg>
        <pc:picChg chg="del">
          <ac:chgData name="Liza Crawford Joenler" userId="096b8650-af2a-4333-9de9-03e642dcc126" providerId="ADAL" clId="{26626631-F30B-6541-8E9F-820040ACC63F}" dt="2021-08-12T17:38:53.575" v="8" actId="478"/>
          <ac:picMkLst>
            <pc:docMk/>
            <pc:sldMk cId="678654316" sldId="1436"/>
            <ac:picMk id="30" creationId="{0D8264DB-5BD2-DE4F-B9F6-10E87C5C5D7D}"/>
          </ac:picMkLst>
        </pc:picChg>
      </pc:sldChg>
      <pc:sldMasterChg chg="delSldLayout">
        <pc:chgData name="Liza Crawford Joenler" userId="096b8650-af2a-4333-9de9-03e642dcc126" providerId="ADAL" clId="{26626631-F30B-6541-8E9F-820040ACC63F}" dt="2021-08-12T17:38:55.328" v="9" actId="2696"/>
        <pc:sldMasterMkLst>
          <pc:docMk/>
          <pc:sldMasterMk cId="2101960978" sldId="2147483671"/>
        </pc:sldMasterMkLst>
        <pc:sldLayoutChg chg="del">
          <pc:chgData name="Liza Crawford Joenler" userId="096b8650-af2a-4333-9de9-03e642dcc126" providerId="ADAL" clId="{26626631-F30B-6541-8E9F-820040ACC63F}" dt="2021-08-12T17:38:55.328" v="9" actId="2696"/>
          <pc:sldLayoutMkLst>
            <pc:docMk/>
            <pc:sldMasterMk cId="2101960978" sldId="2147483671"/>
            <pc:sldLayoutMk cId="1548255350" sldId="214748368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34507528664177E-2"/>
          <c:y val="4.9785824670093931E-2"/>
          <c:w val="0.92117025387748119"/>
          <c:h val="0.647250076923342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D8-4EEF-99F0-1FCC9CFB20A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D8-4EEF-99F0-1FCC9CFB20AA}"/>
              </c:ext>
            </c:extLst>
          </c:dPt>
          <c:dLbls>
            <c:dLbl>
              <c:idx val="1"/>
              <c:layout>
                <c:manualLayout>
                  <c:x val="0"/>
                  <c:y val="-1.6923999737250704E-2"/>
                </c:manualLayout>
              </c:layout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D8-4EEF-99F0-1FCC9CFB20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P+</c:v>
                </c:pt>
                <c:pt idx="1">
                  <c:v>-</c:v>
                </c:pt>
                <c:pt idx="2">
                  <c:v>MB+</c:v>
                </c:pt>
                <c:pt idx="3">
                  <c:v>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5</c:v>
                </c:pt>
                <c:pt idx="2">
                  <c:v>31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D8-4EEF-99F0-1FCC9CFB20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7D8-4EEF-99F0-1FCC9CFB20A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7D8-4EEF-99F0-1FCC9CFB20AA}"/>
              </c:ext>
            </c:extLst>
          </c:dPt>
          <c:cat>
            <c:strRef>
              <c:f>Sheet1!$A$2:$A$5</c:f>
              <c:strCache>
                <c:ptCount val="4"/>
                <c:pt idx="0">
                  <c:v>P+</c:v>
                </c:pt>
                <c:pt idx="1">
                  <c:v>-</c:v>
                </c:pt>
                <c:pt idx="2">
                  <c:v>MB+</c:v>
                </c:pt>
                <c:pt idx="3">
                  <c:v>+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35</c:v>
                </c:pt>
                <c:pt idx="1">
                  <c:v>9</c:v>
                </c:pt>
                <c:pt idx="2">
                  <c:v>25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7D8-4EEF-99F0-1FCC9CFB2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613997616"/>
        <c:axId val="142283870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P+</c:v>
                </c:pt>
                <c:pt idx="1">
                  <c:v>-</c:v>
                </c:pt>
                <c:pt idx="2">
                  <c:v>MB+</c:v>
                </c:pt>
                <c:pt idx="3">
                  <c:v>+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80</c:v>
                </c:pt>
                <c:pt idx="1">
                  <c:v>14</c:v>
                </c:pt>
                <c:pt idx="2">
                  <c:v>56</c:v>
                </c:pt>
                <c:pt idx="3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7D8-4EEF-99F0-1FCC9CFB2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3997616"/>
        <c:axId val="1422838704"/>
      </c:lineChart>
      <c:catAx>
        <c:axId val="16139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2838704"/>
        <c:crosses val="autoZero"/>
        <c:auto val="1"/>
        <c:lblAlgn val="ctr"/>
        <c:lblOffset val="100"/>
        <c:noMultiLvlLbl val="0"/>
      </c:catAx>
      <c:valAx>
        <c:axId val="142283870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139976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98600747269641E-2"/>
          <c:y val="5.1530829065982976E-2"/>
          <c:w val="0.94163931470953699"/>
          <c:h val="0.646024138097840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concerned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Overall</c:v>
                </c:pt>
                <c:pt idx="1">
                  <c:v>COVID affected household</c:v>
                </c:pt>
                <c:pt idx="2">
                  <c:v>Non-COVID       affected</c:v>
                </c:pt>
                <c:pt idx="3">
                  <c:v>Democrat</c:v>
                </c:pt>
                <c:pt idx="4">
                  <c:v>Independent</c:v>
                </c:pt>
                <c:pt idx="5">
                  <c:v>Republican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</c:v>
                </c:pt>
                <c:pt idx="1">
                  <c:v>40</c:v>
                </c:pt>
                <c:pt idx="2">
                  <c:v>32</c:v>
                </c:pt>
                <c:pt idx="3">
                  <c:v>49</c:v>
                </c:pt>
                <c:pt idx="4">
                  <c:v>25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2-4B2E-AB39-D2985A7173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concerned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Overall</c:v>
                </c:pt>
                <c:pt idx="1">
                  <c:v>COVID affected household</c:v>
                </c:pt>
                <c:pt idx="2">
                  <c:v>Non-COVID       affected</c:v>
                </c:pt>
                <c:pt idx="3">
                  <c:v>Democrat</c:v>
                </c:pt>
                <c:pt idx="4">
                  <c:v>Independent</c:v>
                </c:pt>
                <c:pt idx="5">
                  <c:v>Republican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34</c:v>
                </c:pt>
                <c:pt idx="1">
                  <c:v>40</c:v>
                </c:pt>
                <c:pt idx="2">
                  <c:v>35</c:v>
                </c:pt>
                <c:pt idx="3">
                  <c:v>34</c:v>
                </c:pt>
                <c:pt idx="4">
                  <c:v>33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42-4B2E-AB39-D2985A7173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Overall</c:v>
                </c:pt>
                <c:pt idx="1">
                  <c:v>COVID affected household</c:v>
                </c:pt>
                <c:pt idx="2">
                  <c:v>Non-COVID       affected</c:v>
                </c:pt>
                <c:pt idx="3">
                  <c:v>Democrat</c:v>
                </c:pt>
                <c:pt idx="4">
                  <c:v>Independent</c:v>
                </c:pt>
                <c:pt idx="5">
                  <c:v>Republican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68</c:v>
                </c:pt>
                <c:pt idx="1">
                  <c:v>80</c:v>
                </c:pt>
                <c:pt idx="2">
                  <c:v>67</c:v>
                </c:pt>
                <c:pt idx="3">
                  <c:v>83</c:v>
                </c:pt>
                <c:pt idx="4">
                  <c:v>58</c:v>
                </c:pt>
                <c:pt idx="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42-4B2E-AB39-D2985A717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5201999"/>
        <c:axId val="1928251167"/>
      </c:barChart>
      <c:catAx>
        <c:axId val="215201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8251167"/>
        <c:crosses val="autoZero"/>
        <c:auto val="1"/>
        <c:lblAlgn val="ctr"/>
        <c:lblOffset val="100"/>
        <c:noMultiLvlLbl val="0"/>
      </c:catAx>
      <c:valAx>
        <c:axId val="1928251167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520199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30779662762923238"/>
          <c:y val="8.4370203853348421E-3"/>
          <c:w val="0.4138424724709901"/>
          <c:h val="5.0551085050595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i="1" dirty="0">
                <a:solidFill>
                  <a:schemeClr val="tx1"/>
                </a:solidFill>
              </a:rPr>
              <a:t>How concerned are you with each of the following?</a:t>
            </a:r>
          </a:p>
        </c:rich>
      </c:tx>
      <c:layout>
        <c:manualLayout>
          <c:xMode val="edge"/>
          <c:yMode val="edge"/>
          <c:x val="0.3370727718724448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818173891054314E-2"/>
          <c:y val="9.9202202337310114E-2"/>
          <c:w val="0.94272953002706228"/>
          <c:h val="0.598352733647821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concerned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I'll be unable to afford a high deductible for care I need</c:v>
                </c:pt>
                <c:pt idx="1">
                  <c:v>I'll get a surprise medical bill that is thousands of dollars</c:v>
                </c:pt>
                <c:pt idx="2">
                  <c:v> I'll need to delay seeking care because of high health care costs</c:v>
                </c:pt>
                <c:pt idx="3">
                  <c:v> I'll be unable to afford my monthly health care premium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30</c:v>
                </c:pt>
                <c:pt idx="2">
                  <c:v>24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2-4B2E-AB39-D2985A7173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concerned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I'll be unable to afford a high deductible for care I need</c:v>
                </c:pt>
                <c:pt idx="1">
                  <c:v>I'll get a surprise medical bill that is thousands of dollars</c:v>
                </c:pt>
                <c:pt idx="2">
                  <c:v> I'll need to delay seeking care because of high health care costs</c:v>
                </c:pt>
                <c:pt idx="3">
                  <c:v> I'll be unable to afford my monthly health care premium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</c:v>
                </c:pt>
                <c:pt idx="1">
                  <c:v>21</c:v>
                </c:pt>
                <c:pt idx="2">
                  <c:v>24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42-4B2E-AB39-D2985A7173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concerned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I'll be unable to afford a high deductible for care I need</c:v>
                </c:pt>
                <c:pt idx="1">
                  <c:v>I'll get a surprise medical bill that is thousands of dollars</c:v>
                </c:pt>
                <c:pt idx="2">
                  <c:v> I'll need to delay seeking care because of high health care costs</c:v>
                </c:pt>
                <c:pt idx="3">
                  <c:v> I'll be unable to afford my monthly health care premium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22</c:v>
                </c:pt>
                <c:pt idx="1">
                  <c:v>23</c:v>
                </c:pt>
                <c:pt idx="2">
                  <c:v>21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42-4B2E-AB39-D2985A7173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I'll be unable to afford a high deductible for care I need</c:v>
                </c:pt>
                <c:pt idx="1">
                  <c:v>I'll get a surprise medical bill that is thousands of dollars</c:v>
                </c:pt>
                <c:pt idx="2">
                  <c:v> I'll need to delay seeking care because of high health care costs</c:v>
                </c:pt>
                <c:pt idx="3">
                  <c:v> I'll be unable to afford my monthly health care premium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74</c:v>
                </c:pt>
                <c:pt idx="1">
                  <c:v>74</c:v>
                </c:pt>
                <c:pt idx="2">
                  <c:v>69</c:v>
                </c:pt>
                <c:pt idx="3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9C-4A41-ABF1-DA9BBCB63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5201999"/>
        <c:axId val="1928251167"/>
      </c:barChart>
      <c:catAx>
        <c:axId val="215201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8251167"/>
        <c:crosses val="autoZero"/>
        <c:auto val="1"/>
        <c:lblAlgn val="ctr"/>
        <c:lblOffset val="100"/>
        <c:noMultiLvlLbl val="0"/>
      </c:catAx>
      <c:valAx>
        <c:axId val="1928251167"/>
        <c:scaling>
          <c:orientation val="minMax"/>
          <c:max val="8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520199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2325717707199928"/>
          <c:y val="4.0942299112601881E-2"/>
          <c:w val="0.53267594208123825"/>
          <c:h val="5.0551085050595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79425146039743"/>
          <c:y val="0.12112005663906471"/>
          <c:w val="0.57783251312335959"/>
          <c:h val="0.810696413730851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EB-44E9-9B25-2D2DAF7E4EC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EB-44E9-9B25-2D2DAF7E4E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EB-44E9-9B25-2D2DAF7E4ECF}"/>
              </c:ext>
            </c:extLst>
          </c:dPt>
          <c:dLbls>
            <c:dLbl>
              <c:idx val="0"/>
              <c:layout>
                <c:manualLayout>
                  <c:x val="-5.1526051644767513E-2"/>
                  <c:y val="3.037652540386427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7C3F79D-FC45-497F-AE16-D094397593B4}" type="CATEGORYNAME">
                      <a:rPr lang="en-US" sz="2000">
                        <a:solidFill>
                          <a:schemeClr val="accent2"/>
                        </a:solidFill>
                      </a:rPr>
                      <a:pPr>
                        <a:defRPr sz="2000">
                          <a:solidFill>
                            <a:schemeClr val="accent2"/>
                          </a:solidFill>
                        </a:defRPr>
                      </a:pPr>
                      <a:t>[CATEGORY NAME]</a:t>
                    </a:fld>
                    <a:endParaRPr lang="en-US" sz="2000" baseline="0" dirty="0">
                      <a:solidFill>
                        <a:schemeClr val="accent2"/>
                      </a:solidFill>
                    </a:endParaRPr>
                  </a:p>
                  <a:p>
                    <a:pPr>
                      <a:defRPr sz="2000">
                        <a:solidFill>
                          <a:schemeClr val="accent2"/>
                        </a:solidFill>
                      </a:defRPr>
                    </a:pPr>
                    <a:fld id="{4169FC08-B13D-425A-919A-2EF4DCD30236}" type="VALUE">
                      <a:rPr lang="en-US" sz="2000" b="1">
                        <a:solidFill>
                          <a:schemeClr val="accent2"/>
                        </a:solidFill>
                      </a:rPr>
                      <a:pPr>
                        <a:defRPr sz="2000">
                          <a:solidFill>
                            <a:schemeClr val="accent2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82891361041393"/>
                      <c:h val="0.232684184593600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EB-44E9-9B25-2D2DAF7E4ECF}"/>
                </c:ext>
              </c:extLst>
            </c:dLbl>
            <c:dLbl>
              <c:idx val="1"/>
              <c:layout>
                <c:manualLayout>
                  <c:x val="2.9166666666666667E-2"/>
                  <c:y val="-1.1719130404667991E-1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1B8E887-0C74-46DA-9E9B-F6FFA9B16315}" type="CATEGORYNAME"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pPr>
                        <a:defRPr>
                          <a:solidFill>
                            <a:schemeClr val="bg1">
                              <a:lumMod val="65000"/>
                            </a:schemeClr>
                          </a:solidFill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  <a:p>
                    <a:pPr>
                      <a:defRPr>
                        <a:solidFill>
                          <a:schemeClr val="bg1">
                            <a:lumMod val="65000"/>
                          </a:schemeClr>
                        </a:solidFill>
                      </a:defRPr>
                    </a:pPr>
                    <a:fld id="{5B7EFFED-7BFA-4A0E-94EA-FDA93649936D}" type="VALUE">
                      <a:rPr lang="en-US" b="1">
                        <a:solidFill>
                          <a:schemeClr val="bg1">
                            <a:lumMod val="65000"/>
                          </a:schemeClr>
                        </a:solidFill>
                      </a:rPr>
                      <a:pPr>
                        <a:defRPr>
                          <a:solidFill>
                            <a:schemeClr val="bg1">
                              <a:lumMod val="6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EB-44E9-9B25-2D2DAF7E4ECF}"/>
                </c:ext>
              </c:extLst>
            </c:dLbl>
            <c:dLbl>
              <c:idx val="2"/>
              <c:layout>
                <c:manualLayout>
                  <c:x val="4.8832234770964884E-2"/>
                  <c:y val="-2.733899245609754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ED33E71-E912-4348-8AF1-6F2F11B640C2}" type="CATEGORYNAME">
                      <a:rPr lang="en-US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  <a:p>
                    <a:pPr>
                      <a:defRPr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fld id="{8DE9E99F-79D6-423E-868E-FF1C468FD326}" type="VALUE">
                      <a:rPr lang="en-US" b="1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65997275783204"/>
                      <c:h val="0.193186090899958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EB-44E9-9B25-2D2DAF7E4E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Don't know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</c:v>
                </c:pt>
                <c:pt idx="1">
                  <c:v>4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EB-44E9-9B25-2D2DAF7E4E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79425146039743"/>
          <c:y val="0.12112005663906471"/>
          <c:w val="0.57783251312335959"/>
          <c:h val="0.810696413730851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4A-4304-9721-A0C4B04EE5E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4A-4304-9721-A0C4B04EE5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4A-4304-9721-A0C4B04EE5E4}"/>
              </c:ext>
            </c:extLst>
          </c:dPt>
          <c:dLbls>
            <c:dLbl>
              <c:idx val="0"/>
              <c:layout>
                <c:manualLayout>
                  <c:x val="-3.0162001501491398E-2"/>
                  <c:y val="5.771539826734212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7C3F79D-FC45-497F-AE16-D094397593B4}" type="CATEGORYNAME">
                      <a:rPr lang="en-US" sz="2000">
                        <a:solidFill>
                          <a:schemeClr val="accent2"/>
                        </a:solidFill>
                      </a:rPr>
                      <a:pPr>
                        <a:defRPr sz="2000">
                          <a:solidFill>
                            <a:schemeClr val="accent2"/>
                          </a:solidFill>
                        </a:defRPr>
                      </a:pPr>
                      <a:t>[CATEGORY NAME]</a:t>
                    </a:fld>
                    <a:endParaRPr lang="en-US" sz="2000" baseline="0" dirty="0">
                      <a:solidFill>
                        <a:schemeClr val="accent2"/>
                      </a:solidFill>
                    </a:endParaRPr>
                  </a:p>
                  <a:p>
                    <a:pPr>
                      <a:defRPr sz="2000">
                        <a:solidFill>
                          <a:schemeClr val="accent2"/>
                        </a:solidFill>
                      </a:defRPr>
                    </a:pPr>
                    <a:fld id="{4169FC08-B13D-425A-919A-2EF4DCD30236}" type="VALUE">
                      <a:rPr lang="en-US" sz="2000" b="1">
                        <a:solidFill>
                          <a:schemeClr val="accent2"/>
                        </a:solidFill>
                      </a:rPr>
                      <a:pPr>
                        <a:defRPr sz="2000">
                          <a:solidFill>
                            <a:schemeClr val="accent2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82891361041393"/>
                      <c:h val="0.232684184593600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4A-4304-9721-A0C4B04EE5E4}"/>
                </c:ext>
              </c:extLst>
            </c:dLbl>
            <c:dLbl>
              <c:idx val="1"/>
              <c:layout>
                <c:manualLayout>
                  <c:x val="2.9166666666666667E-2"/>
                  <c:y val="-1.1719130404667991E-1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1B8E887-0C74-46DA-9E9B-F6FFA9B16315}" type="CATEGORYNAME"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pPr>
                        <a:defRPr>
                          <a:solidFill>
                            <a:schemeClr val="bg1">
                              <a:lumMod val="65000"/>
                            </a:schemeClr>
                          </a:solidFill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  <a:p>
                    <a:pPr>
                      <a:defRPr>
                        <a:solidFill>
                          <a:schemeClr val="bg1">
                            <a:lumMod val="65000"/>
                          </a:schemeClr>
                        </a:solidFill>
                      </a:defRPr>
                    </a:pPr>
                    <a:fld id="{5B7EFFED-7BFA-4A0E-94EA-FDA93649936D}" type="VALUE">
                      <a:rPr lang="en-US" b="1">
                        <a:solidFill>
                          <a:schemeClr val="bg1">
                            <a:lumMod val="65000"/>
                          </a:schemeClr>
                        </a:solidFill>
                      </a:rPr>
                      <a:pPr>
                        <a:defRPr>
                          <a:solidFill>
                            <a:schemeClr val="bg1">
                              <a:lumMod val="6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24A-4304-9721-A0C4B04EE5E4}"/>
                </c:ext>
              </c:extLst>
            </c:dLbl>
            <c:dLbl>
              <c:idx val="2"/>
              <c:layout>
                <c:manualLayout>
                  <c:x val="6.1041344844126547E-3"/>
                  <c:y val="-1.1959261970025307E-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ED33E71-E912-4348-8AF1-6F2F11B640C2}" type="CATEGORYNAME">
                      <a:rPr lang="en-US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  <a:p>
                    <a:pPr>
                      <a:defRPr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fld id="{8DE9E99F-79D6-423E-868E-FF1C468FD326}" type="VALUE">
                      <a:rPr lang="en-US" b="1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65997275783204"/>
                      <c:h val="0.193186090899958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24A-4304-9721-A0C4B04EE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Don't know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39</c:v>
                </c:pt>
                <c:pt idx="1">
                  <c:v>5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4A-4304-9721-A0C4B04EE5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79425146039743"/>
          <c:y val="0.12112005663906471"/>
          <c:w val="0.57783251312335959"/>
          <c:h val="0.810696413730851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DE-4DC0-8227-F37AD489C9F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DE-4DC0-8227-F37AD489C9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DE-4DC0-8227-F37AD489C9F9}"/>
              </c:ext>
            </c:extLst>
          </c:dPt>
          <c:dLbls>
            <c:dLbl>
              <c:idx val="0"/>
              <c:layout>
                <c:manualLayout>
                  <c:x val="-2.4057987174841079E-2"/>
                  <c:y val="4.860244064618272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7C3F79D-FC45-497F-AE16-D094397593B4}" type="CATEGORYNAME">
                      <a:rPr lang="en-US" sz="2000">
                        <a:solidFill>
                          <a:schemeClr val="accent2"/>
                        </a:solidFill>
                      </a:rPr>
                      <a:pPr>
                        <a:defRPr sz="2000">
                          <a:solidFill>
                            <a:schemeClr val="accent2"/>
                          </a:solidFill>
                        </a:defRPr>
                      </a:pPr>
                      <a:t>[CATEGORY NAME]</a:t>
                    </a:fld>
                    <a:endParaRPr lang="en-US" sz="2000" baseline="0" dirty="0">
                      <a:solidFill>
                        <a:schemeClr val="accent2"/>
                      </a:solidFill>
                    </a:endParaRPr>
                  </a:p>
                  <a:p>
                    <a:pPr>
                      <a:defRPr sz="2000">
                        <a:solidFill>
                          <a:schemeClr val="accent2"/>
                        </a:solidFill>
                      </a:defRPr>
                    </a:pPr>
                    <a:fld id="{4169FC08-B13D-425A-919A-2EF4DCD30236}" type="VALUE">
                      <a:rPr lang="en-US" sz="2000" b="1">
                        <a:solidFill>
                          <a:schemeClr val="accent2"/>
                        </a:solidFill>
                      </a:rPr>
                      <a:pPr>
                        <a:defRPr sz="2000">
                          <a:solidFill>
                            <a:schemeClr val="accent2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82891361041393"/>
                      <c:h val="0.232684184593600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7DE-4DC0-8227-F37AD489C9F9}"/>
                </c:ext>
              </c:extLst>
            </c:dLbl>
            <c:dLbl>
              <c:idx val="1"/>
              <c:layout>
                <c:manualLayout>
                  <c:x val="-1.0509478524924112E-2"/>
                  <c:y val="-3.037652540386539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1B8E887-0C74-46DA-9E9B-F6FFA9B16315}" type="CATEGORYNAME"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</a:rPr>
                      <a:pPr>
                        <a:defRPr>
                          <a:solidFill>
                            <a:schemeClr val="bg1">
                              <a:lumMod val="65000"/>
                            </a:schemeClr>
                          </a:solidFill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  <a:p>
                    <a:pPr>
                      <a:defRPr>
                        <a:solidFill>
                          <a:schemeClr val="bg1">
                            <a:lumMod val="65000"/>
                          </a:schemeClr>
                        </a:solidFill>
                      </a:defRPr>
                    </a:pPr>
                    <a:r>
                      <a:rPr lang="en-US" b="1" dirty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7DE-4DC0-8227-F37AD489C9F9}"/>
                </c:ext>
              </c:extLst>
            </c:dLbl>
            <c:dLbl>
              <c:idx val="2"/>
              <c:layout>
                <c:manualLayout>
                  <c:x val="6.1041344844126547E-3"/>
                  <c:y val="-1.1959261970025307E-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ED33E71-E912-4348-8AF1-6F2F11B640C2}" type="CATEGORYNAME">
                      <a:rPr lang="en-US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  <a:p>
                    <a:pPr>
                      <a:defRPr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fld id="{8DE9E99F-79D6-423E-868E-FF1C468FD326}" type="VALUE">
                      <a:rPr lang="en-US" b="1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65997275783204"/>
                      <c:h val="0.193186090899958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7DE-4DC0-8227-F37AD489C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Don't know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</c:v>
                </c:pt>
                <c:pt idx="1">
                  <c:v>5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DE-4DC0-8227-F37AD489C9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8959283050145"/>
          <c:y val="9.68051247087858E-2"/>
          <c:w val="0.63306793065340516"/>
          <c:h val="0.871601013003324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Build 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Democrat</c:v>
                </c:pt>
                <c:pt idx="2">
                  <c:v>Independent</c:v>
                </c:pt>
                <c:pt idx="3">
                  <c:v>Republican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55</c:v>
                </c:pt>
                <c:pt idx="2">
                  <c:v>54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5-4D3D-8B56-22DC67CAC1D6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Democrat</c:v>
                </c:pt>
                <c:pt idx="2">
                  <c:v>Independent</c:v>
                </c:pt>
                <c:pt idx="3">
                  <c:v>Republican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15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B5-4D3D-8B56-22DC67CAC1D6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Transform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Democrat</c:v>
                </c:pt>
                <c:pt idx="2">
                  <c:v>Independent</c:v>
                </c:pt>
                <c:pt idx="3">
                  <c:v>Republican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31</c:v>
                </c:pt>
                <c:pt idx="1">
                  <c:v>39</c:v>
                </c:pt>
                <c:pt idx="2">
                  <c:v>31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B5-4D3D-8B56-22DC67CAC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99737967"/>
        <c:axId val="299741295"/>
      </c:barChart>
      <c:catAx>
        <c:axId val="299737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9741295"/>
        <c:crosses val="autoZero"/>
        <c:auto val="1"/>
        <c:lblAlgn val="ctr"/>
        <c:lblOffset val="100"/>
        <c:noMultiLvlLbl val="0"/>
      </c:catAx>
      <c:valAx>
        <c:axId val="29974129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9737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28388558938665"/>
          <c:y val="6.3653981622078568E-2"/>
          <c:w val="0.82185142386211962"/>
          <c:h val="0.6978031026439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Reducing the cost of care</c:v>
                </c:pt>
                <c:pt idx="1">
                  <c:v>Improving the quality of care</c:v>
                </c:pt>
                <c:pt idx="2">
                  <c:v>Increasing access to coverage</c:v>
                </c:pt>
                <c:pt idx="3">
                  <c:v>Simplifying the system and making it easier to navigate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48</c:v>
                </c:pt>
                <c:pt idx="1">
                  <c:v>21</c:v>
                </c:pt>
                <c:pt idx="2">
                  <c:v>16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8-4222-A5A7-D5D5CB8A4F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5856687"/>
        <c:axId val="385857935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Private Health Insurance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16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Reducing the cost of care</c:v>
                      </c:pt>
                      <c:pt idx="1">
                        <c:v>Improving the quality of care</c:v>
                      </c:pt>
                      <c:pt idx="2">
                        <c:v>Increasing access to coverage</c:v>
                      </c:pt>
                      <c:pt idx="3">
                        <c:v>Simplifying the system and making it easier to navigate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53</c:v>
                      </c:pt>
                      <c:pt idx="1">
                        <c:v>17</c:v>
                      </c:pt>
                      <c:pt idx="2">
                        <c:v>14</c:v>
                      </c:pt>
                      <c:pt idx="3">
                        <c:v>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C30-49B0-AA78-2F06BA47018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Public Health Insurance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16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Reducing the cost of care</c:v>
                      </c:pt>
                      <c:pt idx="1">
                        <c:v>Improving the quality of care</c:v>
                      </c:pt>
                      <c:pt idx="2">
                        <c:v>Increasing access to coverage</c:v>
                      </c:pt>
                      <c:pt idx="3">
                        <c:v>Simplifying the system and making it easier to navigate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45</c:v>
                      </c:pt>
                      <c:pt idx="1">
                        <c:v>17</c:v>
                      </c:pt>
                      <c:pt idx="2">
                        <c:v>17</c:v>
                      </c:pt>
                      <c:pt idx="3">
                        <c:v>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C30-49B0-AA78-2F06BA470184}"/>
                  </c:ext>
                </c:extLst>
              </c15:ser>
            </c15:filteredBarSeries>
          </c:ext>
        </c:extLst>
      </c:barChart>
      <c:catAx>
        <c:axId val="385856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-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5857935"/>
        <c:crosses val="autoZero"/>
        <c:auto val="1"/>
        <c:lblAlgn val="ctr"/>
        <c:lblOffset val="100"/>
        <c:noMultiLvlLbl val="0"/>
      </c:catAx>
      <c:valAx>
        <c:axId val="385857935"/>
        <c:scaling>
          <c:orientation val="minMax"/>
          <c:max val="8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585668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34507528664177E-2"/>
          <c:y val="4.9785824670093931E-2"/>
          <c:w val="0.92117025387748119"/>
          <c:h val="0.647250076923342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D8-4EEF-99F0-1FCC9CFB20A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D8-4EEF-99F0-1FCC9CFB20AA}"/>
              </c:ext>
            </c:extLst>
          </c:dPt>
          <c:dLbls>
            <c:dLbl>
              <c:idx val="1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D8-4EEF-99F0-1FCC9CFB20AA}"/>
                </c:ext>
              </c:extLst>
            </c:dLbl>
            <c:dLbl>
              <c:idx val="3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D8-4EEF-99F0-1FCC9CFB20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D+</c:v>
                </c:pt>
                <c:pt idx="1">
                  <c:v>D-</c:v>
                </c:pt>
                <c:pt idx="2">
                  <c:v>P+</c:v>
                </c:pt>
                <c:pt idx="3">
                  <c:v>P-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</c:v>
                </c:pt>
                <c:pt idx="1">
                  <c:v>1</c:v>
                </c:pt>
                <c:pt idx="2">
                  <c:v>62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D8-4EEF-99F0-1FCC9CFB20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7D8-4EEF-99F0-1FCC9CFB20A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7D8-4EEF-99F0-1FCC9CFB20AA}"/>
              </c:ext>
            </c:extLst>
          </c:dPt>
          <c:cat>
            <c:strRef>
              <c:f>Sheet1!$A$2:$A$5</c:f>
              <c:strCache>
                <c:ptCount val="4"/>
                <c:pt idx="0">
                  <c:v>D+</c:v>
                </c:pt>
                <c:pt idx="1">
                  <c:v>D-</c:v>
                </c:pt>
                <c:pt idx="2">
                  <c:v>P+</c:v>
                </c:pt>
                <c:pt idx="3">
                  <c:v>P-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26</c:v>
                </c:pt>
                <c:pt idx="1">
                  <c:v>5</c:v>
                </c:pt>
                <c:pt idx="2">
                  <c:v>24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7D8-4EEF-99F0-1FCC9CFB2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613997616"/>
        <c:axId val="142283870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D+</c:v>
                </c:pt>
                <c:pt idx="1">
                  <c:v>D-</c:v>
                </c:pt>
                <c:pt idx="2">
                  <c:v>P+</c:v>
                </c:pt>
                <c:pt idx="3">
                  <c:v>P-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92</c:v>
                </c:pt>
                <c:pt idx="1">
                  <c:v>6</c:v>
                </c:pt>
                <c:pt idx="2">
                  <c:v>86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7D8-4EEF-99F0-1FCC9CFB2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3997616"/>
        <c:axId val="1422838704"/>
      </c:lineChart>
      <c:catAx>
        <c:axId val="16139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2838704"/>
        <c:crosses val="autoZero"/>
        <c:auto val="1"/>
        <c:lblAlgn val="ctr"/>
        <c:lblOffset val="100"/>
        <c:noMultiLvlLbl val="0"/>
      </c:catAx>
      <c:valAx>
        <c:axId val="142283870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139976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470113621096795"/>
          <c:y val="7.65068738527028E-2"/>
          <c:w val="0.42635349438561904"/>
          <c:h val="0.862311535463213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Support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Create pricing transparency so that consumers can compare pricing for services and create competition between providers</c:v>
                </c:pt>
                <c:pt idx="1">
                  <c:v>Place an annual cap on out of pocket drug costs for consumers</c:v>
                </c:pt>
                <c:pt idx="2">
                  <c:v>Restricting hospitals usage of predatory debt collection practices for outstanding medical bills</c:v>
                </c:pt>
                <c:pt idx="3">
                  <c:v>Provide tax credits to reduce premiums for families who purchase insurance through the individual market</c:v>
                </c:pt>
                <c:pt idx="4">
                  <c:v>Create a so-called public health insurance option, which is a health plan run by the government that would compete with private health insurance plans, and small business would be able to buy affordable health insurance for their employees through it</c:v>
                </c:pt>
                <c:pt idx="5">
                  <c:v>Create a so-called public health insurance option, which is a health plan run by the government that would compete with private health insurance plans and be available to all Americans regardless of age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90</c:v>
                </c:pt>
                <c:pt idx="1">
                  <c:v>81</c:v>
                </c:pt>
                <c:pt idx="2">
                  <c:v>78</c:v>
                </c:pt>
                <c:pt idx="3">
                  <c:v>68</c:v>
                </c:pt>
                <c:pt idx="4">
                  <c:v>68</c:v>
                </c:pt>
                <c:pt idx="5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E-48BC-9A73-0E559F1032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Oppose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Create pricing transparency so that consumers can compare pricing for services and create competition between providers</c:v>
                </c:pt>
                <c:pt idx="1">
                  <c:v>Place an annual cap on out of pocket drug costs for consumers</c:v>
                </c:pt>
                <c:pt idx="2">
                  <c:v>Restricting hospitals usage of predatory debt collection practices for outstanding medical bills</c:v>
                </c:pt>
                <c:pt idx="3">
                  <c:v>Provide tax credits to reduce premiums for families who purchase insurance through the individual market</c:v>
                </c:pt>
                <c:pt idx="4">
                  <c:v>Create a so-called public health insurance option, which is a health plan run by the government that would compete with private health insurance plans, and small business would be able to buy affordable health insurance for their employees through it</c:v>
                </c:pt>
                <c:pt idx="5">
                  <c:v>Create a so-called public health insurance option, which is a health plan run by the government that would compete with private health insurance plans and be available to all Americans regardless of age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</c:v>
                </c:pt>
                <c:pt idx="1">
                  <c:v>12</c:v>
                </c:pt>
                <c:pt idx="2">
                  <c:v>12</c:v>
                </c:pt>
                <c:pt idx="3">
                  <c:v>20</c:v>
                </c:pt>
                <c:pt idx="4">
                  <c:v>24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CE-48BC-9A73-0E559F1032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9591112"/>
        <c:axId val="329591504"/>
      </c:barChart>
      <c:catAx>
        <c:axId val="3295911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050" spc="-70" baseline="0">
                <a:solidFill>
                  <a:schemeClr val="bg1"/>
                </a:solidFill>
              </a:defRPr>
            </a:pPr>
            <a:endParaRPr lang="en-US"/>
          </a:p>
        </c:txPr>
        <c:crossAx val="329591504"/>
        <c:crosses val="autoZero"/>
        <c:auto val="1"/>
        <c:lblAlgn val="ctr"/>
        <c:lblOffset val="100"/>
        <c:noMultiLvlLbl val="0"/>
      </c:catAx>
      <c:valAx>
        <c:axId val="329591504"/>
        <c:scaling>
          <c:orientation val="minMax"/>
          <c:max val="95"/>
          <c:min val="0"/>
        </c:scaling>
        <c:delete val="0"/>
        <c:axPos val="b"/>
        <c:numFmt formatCode="General" sourceLinked="1"/>
        <c:majorTickMark val="out"/>
        <c:minorTickMark val="none"/>
        <c:tickLblPos val="high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29591112"/>
        <c:crosses val="max"/>
        <c:crossBetween val="between"/>
        <c:majorUnit val="20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0F8AA0-D39C-41A1-A692-28129EF17B5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45C35A0-2E33-4643-9E6D-C496468AA2F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ALG Research conducted an online survey of registered voters in Arizona.</a:t>
          </a:r>
        </a:p>
      </dgm:t>
    </dgm:pt>
    <dgm:pt modelId="{3FBA8647-EFFF-4266-87E3-B8CEFD9A403E}" type="parTrans" cxnId="{84325BD4-1932-4F71-A4AD-680C9A6323E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16C499-3528-453A-8614-D19AA5046FC9}" type="sibTrans" cxnId="{84325BD4-1932-4F71-A4AD-680C9A6323E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AEB54B-FA05-477D-805F-292E8FA196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Interviews for this survey were conducted 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July 16-21, 2021.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A0CB8E-9FC5-4F36-BB2D-C105DFA91124}" type="parTrans" cxnId="{D432F7D6-4C50-4681-9457-4E2893B7E79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F7E643-3B96-451A-A5DD-945256AA2E11}" type="sibTrans" cxnId="{D432F7D6-4C50-4681-9457-4E2893B7E79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BCB121-12F6-4022-9E79-A19A677FCA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The survey consisted of 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N=602 total respondents. Overall results were weighted to reflect the composition of registered voters across the country. 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3BB878-5C3D-4051-9171-A0A2435279B4}" type="sibTrans" cxnId="{E0913A40-1BCD-413A-9274-D2A50A68B7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DC18CD-D4DD-4C88-ABE5-ACF006B59DC2}" type="parTrans" cxnId="{E0913A40-1BCD-413A-9274-D2A50A68B7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2A2866-B679-4F99-874A-9090F28472EB}" type="pres">
      <dgm:prSet presAssocID="{FA0F8AA0-D39C-41A1-A692-28129EF17B53}" presName="root" presStyleCnt="0">
        <dgm:presLayoutVars>
          <dgm:dir/>
          <dgm:resizeHandles val="exact"/>
        </dgm:presLayoutVars>
      </dgm:prSet>
      <dgm:spPr/>
    </dgm:pt>
    <dgm:pt modelId="{19B2DC3F-EC2F-4D84-AC24-BC81736A7154}" type="pres">
      <dgm:prSet presAssocID="{245C35A0-2E33-4643-9E6D-C496468AA2FC}" presName="compNode" presStyleCnt="0"/>
      <dgm:spPr/>
    </dgm:pt>
    <dgm:pt modelId="{4176BE8C-01D7-48C8-A7F1-DE61E19BA7D6}" type="pres">
      <dgm:prSet presAssocID="{245C35A0-2E33-4643-9E6D-C496468AA2FC}" presName="bgRect" presStyleLbl="bgShp" presStyleIdx="0" presStyleCnt="3"/>
      <dgm:spPr/>
    </dgm:pt>
    <dgm:pt modelId="{FB4EE627-2BBC-468B-9051-E6B7F9F83193}" type="pres">
      <dgm:prSet presAssocID="{245C35A0-2E33-4643-9E6D-C496468AA2FC}" presName="iconRect" presStyleLbl="node1" presStyleIdx="0" presStyleCnt="3" custScaleX="172871" custScaleY="17287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3CF91B7E-0751-4A9E-971A-EF7F31ED149E}" type="pres">
      <dgm:prSet presAssocID="{245C35A0-2E33-4643-9E6D-C496468AA2FC}" presName="spaceRect" presStyleCnt="0"/>
      <dgm:spPr/>
    </dgm:pt>
    <dgm:pt modelId="{2C51E793-ED33-4FC7-B43F-CF3F1F618323}" type="pres">
      <dgm:prSet presAssocID="{245C35A0-2E33-4643-9E6D-C496468AA2FC}" presName="parTx" presStyleLbl="revTx" presStyleIdx="0" presStyleCnt="3">
        <dgm:presLayoutVars>
          <dgm:chMax val="0"/>
          <dgm:chPref val="0"/>
        </dgm:presLayoutVars>
      </dgm:prSet>
      <dgm:spPr/>
    </dgm:pt>
    <dgm:pt modelId="{650067FF-5441-44C6-9416-B349F4CD7112}" type="pres">
      <dgm:prSet presAssocID="{DC16C499-3528-453A-8614-D19AA5046FC9}" presName="sibTrans" presStyleCnt="0"/>
      <dgm:spPr/>
    </dgm:pt>
    <dgm:pt modelId="{DF892B11-4012-4A3D-ABEF-F1D4ED8AC81A}" type="pres">
      <dgm:prSet presAssocID="{4CBCB121-12F6-4022-9E79-A19A677FCA79}" presName="compNode" presStyleCnt="0"/>
      <dgm:spPr/>
    </dgm:pt>
    <dgm:pt modelId="{6E175C38-35CD-4898-A896-73D0F808766E}" type="pres">
      <dgm:prSet presAssocID="{4CBCB121-12F6-4022-9E79-A19A677FCA79}" presName="bgRect" presStyleLbl="bgShp" presStyleIdx="1" presStyleCnt="3"/>
      <dgm:spPr/>
    </dgm:pt>
    <dgm:pt modelId="{54A2F6DA-1EEE-4CFE-84CB-849CA040EBEE}" type="pres">
      <dgm:prSet presAssocID="{4CBCB121-12F6-4022-9E79-A19A677FCA79}" presName="iconRect" presStyleLbl="node1" presStyleIdx="1" presStyleCnt="3" custScaleX="172871" custScaleY="17287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DDC13C9-6E9E-4293-808C-9F839A888724}" type="pres">
      <dgm:prSet presAssocID="{4CBCB121-12F6-4022-9E79-A19A677FCA79}" presName="spaceRect" presStyleCnt="0"/>
      <dgm:spPr/>
    </dgm:pt>
    <dgm:pt modelId="{4115DEBE-FE7A-4F9E-A1A5-1202E5429908}" type="pres">
      <dgm:prSet presAssocID="{4CBCB121-12F6-4022-9E79-A19A677FCA79}" presName="parTx" presStyleLbl="revTx" presStyleIdx="1" presStyleCnt="3" custScaleY="107365">
        <dgm:presLayoutVars>
          <dgm:chMax val="0"/>
          <dgm:chPref val="0"/>
        </dgm:presLayoutVars>
      </dgm:prSet>
      <dgm:spPr/>
    </dgm:pt>
    <dgm:pt modelId="{1E9169EE-220D-4887-BF4D-55E5AAA2FBA0}" type="pres">
      <dgm:prSet presAssocID="{E53BB878-5C3D-4051-9171-A0A2435279B4}" presName="sibTrans" presStyleCnt="0"/>
      <dgm:spPr/>
    </dgm:pt>
    <dgm:pt modelId="{3CDCD0DB-4B50-4471-8435-61E59D3483E8}" type="pres">
      <dgm:prSet presAssocID="{44AEB54B-FA05-477D-805F-292E8FA19640}" presName="compNode" presStyleCnt="0"/>
      <dgm:spPr/>
    </dgm:pt>
    <dgm:pt modelId="{2CFE49B1-E103-492A-A2CE-4D1ADE6A9063}" type="pres">
      <dgm:prSet presAssocID="{44AEB54B-FA05-477D-805F-292E8FA19640}" presName="bgRect" presStyleLbl="bgShp" presStyleIdx="2" presStyleCnt="3"/>
      <dgm:spPr/>
    </dgm:pt>
    <dgm:pt modelId="{46B4FCEC-3873-4EA1-BC6B-9DE9ABA9B361}" type="pres">
      <dgm:prSet presAssocID="{44AEB54B-FA05-477D-805F-292E8FA19640}" presName="iconRect" presStyleLbl="node1" presStyleIdx="2" presStyleCnt="3" custScaleX="172871" custScaleY="172871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F11AE1A4-D1EB-4A8E-8EB6-4AE702D7508A}" type="pres">
      <dgm:prSet presAssocID="{44AEB54B-FA05-477D-805F-292E8FA19640}" presName="spaceRect" presStyleCnt="0"/>
      <dgm:spPr/>
    </dgm:pt>
    <dgm:pt modelId="{EBDA5905-4E6D-4DBE-BBEF-FDD18523A107}" type="pres">
      <dgm:prSet presAssocID="{44AEB54B-FA05-477D-805F-292E8FA1964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738431-1BF7-4FEF-B1AC-B3AA2AE61538}" type="presOf" srcId="{4CBCB121-12F6-4022-9E79-A19A677FCA79}" destId="{4115DEBE-FE7A-4F9E-A1A5-1202E5429908}" srcOrd="0" destOrd="0" presId="urn:microsoft.com/office/officeart/2018/2/layout/IconVerticalSolidList"/>
    <dgm:cxn modelId="{E0913A40-1BCD-413A-9274-D2A50A68B777}" srcId="{FA0F8AA0-D39C-41A1-A692-28129EF17B53}" destId="{4CBCB121-12F6-4022-9E79-A19A677FCA79}" srcOrd="1" destOrd="0" parTransId="{8BDC18CD-D4DD-4C88-ABE5-ACF006B59DC2}" sibTransId="{E53BB878-5C3D-4051-9171-A0A2435279B4}"/>
    <dgm:cxn modelId="{6F123D54-4DDB-433B-BA2A-D199805CB89E}" type="presOf" srcId="{245C35A0-2E33-4643-9E6D-C496468AA2FC}" destId="{2C51E793-ED33-4FC7-B43F-CF3F1F618323}" srcOrd="0" destOrd="0" presId="urn:microsoft.com/office/officeart/2018/2/layout/IconVerticalSolidList"/>
    <dgm:cxn modelId="{FF454A76-E6A9-4130-AD37-98F12D6F174D}" type="presOf" srcId="{FA0F8AA0-D39C-41A1-A692-28129EF17B53}" destId="{362A2866-B679-4F99-874A-9090F28472EB}" srcOrd="0" destOrd="0" presId="urn:microsoft.com/office/officeart/2018/2/layout/IconVerticalSolidList"/>
    <dgm:cxn modelId="{8ADEECD2-86A5-4635-9772-BFB4307F623B}" type="presOf" srcId="{44AEB54B-FA05-477D-805F-292E8FA19640}" destId="{EBDA5905-4E6D-4DBE-BBEF-FDD18523A107}" srcOrd="0" destOrd="0" presId="urn:microsoft.com/office/officeart/2018/2/layout/IconVerticalSolidList"/>
    <dgm:cxn modelId="{84325BD4-1932-4F71-A4AD-680C9A6323E1}" srcId="{FA0F8AA0-D39C-41A1-A692-28129EF17B53}" destId="{245C35A0-2E33-4643-9E6D-C496468AA2FC}" srcOrd="0" destOrd="0" parTransId="{3FBA8647-EFFF-4266-87E3-B8CEFD9A403E}" sibTransId="{DC16C499-3528-453A-8614-D19AA5046FC9}"/>
    <dgm:cxn modelId="{D432F7D6-4C50-4681-9457-4E2893B7E79A}" srcId="{FA0F8AA0-D39C-41A1-A692-28129EF17B53}" destId="{44AEB54B-FA05-477D-805F-292E8FA19640}" srcOrd="2" destOrd="0" parTransId="{9BA0CB8E-9FC5-4F36-BB2D-C105DFA91124}" sibTransId="{72F7E643-3B96-451A-A5DD-945256AA2E11}"/>
    <dgm:cxn modelId="{79DBE513-6454-4EDF-A083-6FA85CF838ED}" type="presParOf" srcId="{362A2866-B679-4F99-874A-9090F28472EB}" destId="{19B2DC3F-EC2F-4D84-AC24-BC81736A7154}" srcOrd="0" destOrd="0" presId="urn:microsoft.com/office/officeart/2018/2/layout/IconVerticalSolidList"/>
    <dgm:cxn modelId="{D5C654E5-94E4-429E-911D-1ED6836DFD27}" type="presParOf" srcId="{19B2DC3F-EC2F-4D84-AC24-BC81736A7154}" destId="{4176BE8C-01D7-48C8-A7F1-DE61E19BA7D6}" srcOrd="0" destOrd="0" presId="urn:microsoft.com/office/officeart/2018/2/layout/IconVerticalSolidList"/>
    <dgm:cxn modelId="{361B0D8E-D775-4A87-91C1-78EB8CBD94EC}" type="presParOf" srcId="{19B2DC3F-EC2F-4D84-AC24-BC81736A7154}" destId="{FB4EE627-2BBC-468B-9051-E6B7F9F83193}" srcOrd="1" destOrd="0" presId="urn:microsoft.com/office/officeart/2018/2/layout/IconVerticalSolidList"/>
    <dgm:cxn modelId="{FDF6E682-9AF4-4C91-808F-130BBDA5EB03}" type="presParOf" srcId="{19B2DC3F-EC2F-4D84-AC24-BC81736A7154}" destId="{3CF91B7E-0751-4A9E-971A-EF7F31ED149E}" srcOrd="2" destOrd="0" presId="urn:microsoft.com/office/officeart/2018/2/layout/IconVerticalSolidList"/>
    <dgm:cxn modelId="{DA8E4E5A-FA16-47F8-876A-1C1DD480D863}" type="presParOf" srcId="{19B2DC3F-EC2F-4D84-AC24-BC81736A7154}" destId="{2C51E793-ED33-4FC7-B43F-CF3F1F618323}" srcOrd="3" destOrd="0" presId="urn:microsoft.com/office/officeart/2018/2/layout/IconVerticalSolidList"/>
    <dgm:cxn modelId="{CC656F44-9840-464B-8452-D5887705135E}" type="presParOf" srcId="{362A2866-B679-4F99-874A-9090F28472EB}" destId="{650067FF-5441-44C6-9416-B349F4CD7112}" srcOrd="1" destOrd="0" presId="urn:microsoft.com/office/officeart/2018/2/layout/IconVerticalSolidList"/>
    <dgm:cxn modelId="{6B7F8C7D-FD01-473D-8CE0-D107DC63C000}" type="presParOf" srcId="{362A2866-B679-4F99-874A-9090F28472EB}" destId="{DF892B11-4012-4A3D-ABEF-F1D4ED8AC81A}" srcOrd="2" destOrd="0" presId="urn:microsoft.com/office/officeart/2018/2/layout/IconVerticalSolidList"/>
    <dgm:cxn modelId="{75041619-136A-46C4-811B-A87D522FAE37}" type="presParOf" srcId="{DF892B11-4012-4A3D-ABEF-F1D4ED8AC81A}" destId="{6E175C38-35CD-4898-A896-73D0F808766E}" srcOrd="0" destOrd="0" presId="urn:microsoft.com/office/officeart/2018/2/layout/IconVerticalSolidList"/>
    <dgm:cxn modelId="{3FCC972A-A417-454E-B8B6-BA5EB3814702}" type="presParOf" srcId="{DF892B11-4012-4A3D-ABEF-F1D4ED8AC81A}" destId="{54A2F6DA-1EEE-4CFE-84CB-849CA040EBEE}" srcOrd="1" destOrd="0" presId="urn:microsoft.com/office/officeart/2018/2/layout/IconVerticalSolidList"/>
    <dgm:cxn modelId="{64CAF7B5-F1C5-470C-B93B-E395EB467186}" type="presParOf" srcId="{DF892B11-4012-4A3D-ABEF-F1D4ED8AC81A}" destId="{2DDC13C9-6E9E-4293-808C-9F839A888724}" srcOrd="2" destOrd="0" presId="urn:microsoft.com/office/officeart/2018/2/layout/IconVerticalSolidList"/>
    <dgm:cxn modelId="{234F286F-CA0F-43EF-B8E4-D72B70AB5443}" type="presParOf" srcId="{DF892B11-4012-4A3D-ABEF-F1D4ED8AC81A}" destId="{4115DEBE-FE7A-4F9E-A1A5-1202E5429908}" srcOrd="3" destOrd="0" presId="urn:microsoft.com/office/officeart/2018/2/layout/IconVerticalSolidList"/>
    <dgm:cxn modelId="{E2A5306A-F191-47AE-AC52-0F10A30E1C32}" type="presParOf" srcId="{362A2866-B679-4F99-874A-9090F28472EB}" destId="{1E9169EE-220D-4887-BF4D-55E5AAA2FBA0}" srcOrd="3" destOrd="0" presId="urn:microsoft.com/office/officeart/2018/2/layout/IconVerticalSolidList"/>
    <dgm:cxn modelId="{DDE11A09-B836-4660-9E06-ADE2BB38D25A}" type="presParOf" srcId="{362A2866-B679-4F99-874A-9090F28472EB}" destId="{3CDCD0DB-4B50-4471-8435-61E59D3483E8}" srcOrd="4" destOrd="0" presId="urn:microsoft.com/office/officeart/2018/2/layout/IconVerticalSolidList"/>
    <dgm:cxn modelId="{DD16DB6D-7B94-4FAD-AEA3-37F03C557BCE}" type="presParOf" srcId="{3CDCD0DB-4B50-4471-8435-61E59D3483E8}" destId="{2CFE49B1-E103-492A-A2CE-4D1ADE6A9063}" srcOrd="0" destOrd="0" presId="urn:microsoft.com/office/officeart/2018/2/layout/IconVerticalSolidList"/>
    <dgm:cxn modelId="{703493B9-D7C9-481F-91F4-4C0792BDEF4E}" type="presParOf" srcId="{3CDCD0DB-4B50-4471-8435-61E59D3483E8}" destId="{46B4FCEC-3873-4EA1-BC6B-9DE9ABA9B361}" srcOrd="1" destOrd="0" presId="urn:microsoft.com/office/officeart/2018/2/layout/IconVerticalSolidList"/>
    <dgm:cxn modelId="{E5115C40-A072-4E9C-B0AF-A1EE62AF80C5}" type="presParOf" srcId="{3CDCD0DB-4B50-4471-8435-61E59D3483E8}" destId="{F11AE1A4-D1EB-4A8E-8EB6-4AE702D7508A}" srcOrd="2" destOrd="0" presId="urn:microsoft.com/office/officeart/2018/2/layout/IconVerticalSolidList"/>
    <dgm:cxn modelId="{F8C4BA26-975B-472D-B987-F5FCD9C68158}" type="presParOf" srcId="{3CDCD0DB-4B50-4471-8435-61E59D3483E8}" destId="{EBDA5905-4E6D-4DBE-BBEF-FDD18523A1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6BE8C-01D7-48C8-A7F1-DE61E19BA7D6}">
      <dsp:nvSpPr>
        <dsp:cNvPr id="0" name=""/>
        <dsp:cNvSpPr/>
      </dsp:nvSpPr>
      <dsp:spPr>
        <a:xfrm>
          <a:off x="0" y="315"/>
          <a:ext cx="10668000" cy="121290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EE627-2BBC-468B-9051-E6B7F9F83193}">
      <dsp:nvSpPr>
        <dsp:cNvPr id="0" name=""/>
        <dsp:cNvSpPr/>
      </dsp:nvSpPr>
      <dsp:spPr>
        <a:xfrm>
          <a:off x="123842" y="30159"/>
          <a:ext cx="1153215" cy="115321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1E793-ED33-4FC7-B43F-CF3F1F618323}">
      <dsp:nvSpPr>
        <dsp:cNvPr id="0" name=""/>
        <dsp:cNvSpPr/>
      </dsp:nvSpPr>
      <dsp:spPr>
        <a:xfrm>
          <a:off x="1400901" y="315"/>
          <a:ext cx="9267098" cy="1212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65" tIns="128365" rIns="128365" bIns="12836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ALG Research conducted an online survey of registered voters in Arizona.</a:t>
          </a:r>
        </a:p>
      </dsp:txBody>
      <dsp:txXfrm>
        <a:off x="1400901" y="315"/>
        <a:ext cx="9267098" cy="1212901"/>
      </dsp:txXfrm>
    </dsp:sp>
    <dsp:sp modelId="{6E175C38-35CD-4898-A896-73D0F808766E}">
      <dsp:nvSpPr>
        <dsp:cNvPr id="0" name=""/>
        <dsp:cNvSpPr/>
      </dsp:nvSpPr>
      <dsp:spPr>
        <a:xfrm>
          <a:off x="0" y="1561107"/>
          <a:ext cx="10668000" cy="121290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2F6DA-1EEE-4CFE-84CB-849CA040EBEE}">
      <dsp:nvSpPr>
        <dsp:cNvPr id="0" name=""/>
        <dsp:cNvSpPr/>
      </dsp:nvSpPr>
      <dsp:spPr>
        <a:xfrm>
          <a:off x="123842" y="1590950"/>
          <a:ext cx="1153215" cy="11532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5DEBE-FE7A-4F9E-A1A5-1202E5429908}">
      <dsp:nvSpPr>
        <dsp:cNvPr id="0" name=""/>
        <dsp:cNvSpPr/>
      </dsp:nvSpPr>
      <dsp:spPr>
        <a:xfrm>
          <a:off x="1400901" y="1516442"/>
          <a:ext cx="9267098" cy="1302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65" tIns="128365" rIns="128365" bIns="12836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The survey consisted of 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N=602 total respondents. Overall results were weighted to reflect the composition of registered voters across the country. 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0901" y="1516442"/>
        <a:ext cx="9267098" cy="1302231"/>
      </dsp:txXfrm>
    </dsp:sp>
    <dsp:sp modelId="{2CFE49B1-E103-492A-A2CE-4D1ADE6A9063}">
      <dsp:nvSpPr>
        <dsp:cNvPr id="0" name=""/>
        <dsp:cNvSpPr/>
      </dsp:nvSpPr>
      <dsp:spPr>
        <a:xfrm>
          <a:off x="0" y="3121899"/>
          <a:ext cx="10668000" cy="121290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4FCEC-3873-4EA1-BC6B-9DE9ABA9B361}">
      <dsp:nvSpPr>
        <dsp:cNvPr id="0" name=""/>
        <dsp:cNvSpPr/>
      </dsp:nvSpPr>
      <dsp:spPr>
        <a:xfrm>
          <a:off x="123842" y="3151742"/>
          <a:ext cx="1153215" cy="11532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A5905-4E6D-4DBE-BBEF-FDD18523A107}">
      <dsp:nvSpPr>
        <dsp:cNvPr id="0" name=""/>
        <dsp:cNvSpPr/>
      </dsp:nvSpPr>
      <dsp:spPr>
        <a:xfrm>
          <a:off x="1400901" y="3121899"/>
          <a:ext cx="9267098" cy="1212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65" tIns="128365" rIns="128365" bIns="12836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Interviews for this survey were conducted 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July 16-21, 2021.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0901" y="3121899"/>
        <a:ext cx="9267098" cy="1212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0.51202</cdr:x>
      <cdr:y>0.14781</cdr:y>
    </cdr:from>
    <cdr:to>
      <cdr:x>0.51202</cdr:x>
      <cdr:y>0.70363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4F4C72EC-6483-4D0E-8041-DB66B90A08AB}"/>
            </a:ext>
          </a:extLst>
        </cdr:cNvPr>
        <cdr:cNvCxnSpPr/>
      </cdr:nvCxnSpPr>
      <cdr:spPr>
        <a:xfrm xmlns:a="http://schemas.openxmlformats.org/drawingml/2006/main">
          <a:off x="6095998" y="684058"/>
          <a:ext cx="0" cy="257232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0.51202</cdr:x>
      <cdr:y>0.14781</cdr:y>
    </cdr:from>
    <cdr:to>
      <cdr:x>0.51202</cdr:x>
      <cdr:y>0.70363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4F4C72EC-6483-4D0E-8041-DB66B90A08AB}"/>
            </a:ext>
          </a:extLst>
        </cdr:cNvPr>
        <cdr:cNvCxnSpPr/>
      </cdr:nvCxnSpPr>
      <cdr:spPr>
        <a:xfrm xmlns:a="http://schemas.openxmlformats.org/drawingml/2006/main">
          <a:off x="6095998" y="684058"/>
          <a:ext cx="0" cy="257232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CAA01-33FA-4480-9F4A-F2834D5359B9}" type="datetimeFigureOut">
              <a:rPr lang="en-US" smtClean="0"/>
              <a:t>8/12/21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0FF2D-B1F8-40BF-A633-51A0C3CDE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1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93E70C75-DC63-4FD5-8471-3954105B6076}" type="slidenum">
              <a:rPr lang="en-US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928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6956F-3FBF-4086-AD9E-C5CEF4120C6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9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5F797-B259-420D-848D-242F37BFC1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93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5F797-B259-420D-848D-242F37BFC1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68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rgbClr val="9DC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700" y="2209800"/>
            <a:ext cx="6400800" cy="1009650"/>
          </a:xfrm>
          <a:ln w="0" cmpd="sng">
            <a:noFill/>
          </a:ln>
        </p:spPr>
        <p:txBody>
          <a:bodyPr>
            <a:noAutofit/>
          </a:bodyPr>
          <a:lstStyle>
            <a:lvl1pPr algn="l">
              <a:defRPr sz="3200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3124200"/>
            <a:ext cx="6400800" cy="1676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1143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8768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4495800"/>
            <a:ext cx="6400800" cy="1066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99F3E79-3F19-4FA6-8C17-66DDEF86CD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7" t="40880" r="20629" b="39371"/>
          <a:stretch/>
        </p:blipFill>
        <p:spPr>
          <a:xfrm>
            <a:off x="7627989" y="0"/>
            <a:ext cx="4251222" cy="105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4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lnSpc>
                <a:spcPct val="150000"/>
              </a:lnSpc>
              <a:buClrTx/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8975" indent="-231775">
              <a:lnSpc>
                <a:spcPct val="150000"/>
              </a:lnSpc>
              <a:buClrTx/>
              <a:buSzPct val="15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084263" indent="-169863">
              <a:lnSpc>
                <a:spcPct val="150000"/>
              </a:lnSpc>
              <a:buClrTx/>
              <a:buSzPct val="150000"/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3pPr>
            <a:lvl4pPr marL="1541463" indent="-169863">
              <a:lnSpc>
                <a:spcPct val="150000"/>
              </a:lnSpc>
              <a:buClrTx/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998663" indent="-169863">
              <a:lnSpc>
                <a:spcPct val="150000"/>
              </a:lnSpc>
              <a:buClrTx/>
              <a:buSzPct val="15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1143000"/>
          </a:xfrm>
          <a:prstGeom prst="rect">
            <a:avLst/>
          </a:prstGeom>
          <a:solidFill>
            <a:srgbClr val="11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76201"/>
            <a:ext cx="11150600" cy="838621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>
          <a:xfrm>
            <a:off x="711200" y="838200"/>
            <a:ext cx="111760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Slide Number Placeholder 12"/>
          <p:cNvSpPr>
            <a:spLocks noGrp="1"/>
          </p:cNvSpPr>
          <p:nvPr>
            <p:ph type="sldNum" sz="quarter" idx="18"/>
          </p:nvPr>
        </p:nvSpPr>
        <p:spPr>
          <a:xfrm>
            <a:off x="8737600" y="6478589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A0E1FB-F3D8-4575-AA43-D3AC29B367AF}" type="slidenum">
              <a:rPr lang="en-US" smtClean="0">
                <a:solidFill>
                  <a:srgbClr val="114353"/>
                </a:solidFill>
              </a:rPr>
              <a:pPr/>
              <a:t>‹#›</a:t>
            </a:fld>
            <a:endParaRPr lang="en-US" dirty="0">
              <a:solidFill>
                <a:srgbClr val="114353"/>
              </a:solidFill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1E02B687-CCDF-1946-A8D0-742255176366}"/>
              </a:ext>
            </a:extLst>
          </p:cNvPr>
          <p:cNvSpPr txBox="1">
            <a:spLocks/>
          </p:cNvSpPr>
          <p:nvPr userDrawn="1"/>
        </p:nvSpPr>
        <p:spPr>
          <a:xfrm>
            <a:off x="0" y="6484938"/>
            <a:ext cx="5892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114353"/>
                </a:solidFill>
              </a:rPr>
              <a:t>© ALG Research</a:t>
            </a:r>
          </a:p>
        </p:txBody>
      </p:sp>
    </p:spTree>
    <p:extLst>
      <p:ext uri="{BB962C8B-B14F-4D97-AF65-F5344CB8AC3E}">
        <p14:creationId xmlns:p14="http://schemas.microsoft.com/office/powerpoint/2010/main" val="32149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8768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93700" y="2209800"/>
            <a:ext cx="6400800" cy="1009650"/>
          </a:xfrm>
          <a:ln w="0" cmpd="sng">
            <a:noFill/>
          </a:ln>
        </p:spPr>
        <p:txBody>
          <a:bodyPr>
            <a:noAutofit/>
          </a:bodyPr>
          <a:lstStyle>
            <a:lvl1pPr algn="l">
              <a:defRPr sz="3200" u="none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06400" y="3124200"/>
            <a:ext cx="6400800" cy="1676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1143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ection Header">
    <p:bg>
      <p:bgPr>
        <a:solidFill>
          <a:srgbClr val="9DC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3886201"/>
            <a:ext cx="10619316" cy="892175"/>
          </a:xfrm>
        </p:spPr>
        <p:txBody>
          <a:bodyPr anchor="b">
            <a:normAutofit/>
          </a:bodyPr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965700"/>
            <a:ext cx="10363200" cy="52070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11435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17600" y="4876800"/>
            <a:ext cx="7620000" cy="0"/>
          </a:xfrm>
          <a:prstGeom prst="line">
            <a:avLst/>
          </a:prstGeom>
          <a:ln w="57150">
            <a:solidFill>
              <a:srgbClr val="11435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6" descr="C:\Users\Mark\Documents\Design Work Crash\Anzalone\Brand\Logo Final\ALGR Logoinver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808" y="152402"/>
            <a:ext cx="1402080" cy="67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3352800" y="457200"/>
            <a:ext cx="5486400" cy="3505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2923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">
    <p:bg>
      <p:bgPr>
        <a:solidFill>
          <a:srgbClr val="11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3886201"/>
            <a:ext cx="10619316" cy="892175"/>
          </a:xfrm>
        </p:spPr>
        <p:txBody>
          <a:bodyPr anchor="b">
            <a:normAutofit/>
          </a:bodyPr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965700"/>
            <a:ext cx="10363200" cy="52070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9DCB3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17600" y="4876800"/>
            <a:ext cx="762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3352800" y="457200"/>
            <a:ext cx="5486400" cy="3505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4" t="39059" r="18911" b="38479"/>
          <a:stretch/>
        </p:blipFill>
        <p:spPr bwMode="auto">
          <a:xfrm>
            <a:off x="9670212" y="133709"/>
            <a:ext cx="2379702" cy="64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2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lnSpc>
                <a:spcPct val="150000"/>
              </a:lnSpc>
              <a:buClrTx/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8975" indent="-231775">
              <a:lnSpc>
                <a:spcPct val="150000"/>
              </a:lnSpc>
              <a:buClrTx/>
              <a:buSzPct val="15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084263" indent="-169863">
              <a:lnSpc>
                <a:spcPct val="150000"/>
              </a:lnSpc>
              <a:buClrTx/>
              <a:buSzPct val="150000"/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3pPr>
            <a:lvl4pPr marL="1541463" indent="-169863">
              <a:lnSpc>
                <a:spcPct val="150000"/>
              </a:lnSpc>
              <a:buClrTx/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998663" indent="-169863">
              <a:lnSpc>
                <a:spcPct val="150000"/>
              </a:lnSpc>
              <a:buClrTx/>
              <a:buSzPct val="15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1143000"/>
          </a:xfrm>
          <a:prstGeom prst="rect">
            <a:avLst/>
          </a:prstGeom>
          <a:solidFill>
            <a:srgbClr val="11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76201"/>
            <a:ext cx="11150600" cy="838621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>
          <a:xfrm>
            <a:off x="711200" y="838200"/>
            <a:ext cx="111760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Slide Number Placeholder 12"/>
          <p:cNvSpPr>
            <a:spLocks noGrp="1"/>
          </p:cNvSpPr>
          <p:nvPr>
            <p:ph type="sldNum" sz="quarter" idx="18"/>
          </p:nvPr>
        </p:nvSpPr>
        <p:spPr>
          <a:xfrm>
            <a:off x="8737600" y="6478589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A0E1FB-F3D8-4575-AA43-D3AC29B367AF}" type="slidenum">
              <a:rPr lang="en-US" smtClean="0">
                <a:solidFill>
                  <a:srgbClr val="114353"/>
                </a:solidFill>
              </a:rPr>
              <a:pPr/>
              <a:t>‹#›</a:t>
            </a:fld>
            <a:endParaRPr lang="en-US" dirty="0">
              <a:solidFill>
                <a:srgbClr val="114353"/>
              </a:solidFill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F2BACE7B-43A5-F843-B4BE-AC019087879F}"/>
              </a:ext>
            </a:extLst>
          </p:cNvPr>
          <p:cNvSpPr txBox="1">
            <a:spLocks/>
          </p:cNvSpPr>
          <p:nvPr userDrawn="1"/>
        </p:nvSpPr>
        <p:spPr>
          <a:xfrm>
            <a:off x="0" y="6484938"/>
            <a:ext cx="5892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114353"/>
                </a:solidFill>
              </a:rPr>
              <a:t>© ALG Research</a:t>
            </a:r>
          </a:p>
        </p:txBody>
      </p:sp>
    </p:spTree>
    <p:extLst>
      <p:ext uri="{BB962C8B-B14F-4D97-AF65-F5344CB8AC3E}">
        <p14:creationId xmlns:p14="http://schemas.microsoft.com/office/powerpoint/2010/main" val="423852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question t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711200" y="838200"/>
            <a:ext cx="10972800" cy="685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rgbClr val="11435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711200" y="1600200"/>
            <a:ext cx="9347200" cy="4572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914400" y="2286000"/>
            <a:ext cx="10668000" cy="4114800"/>
          </a:xfrm>
          <a:prstGeom prst="rect">
            <a:avLst/>
          </a:prstGeom>
        </p:spPr>
        <p:txBody>
          <a:bodyPr/>
          <a:lstStyle>
            <a:lvl1pPr marL="0" indent="227013">
              <a:spcAft>
                <a:spcPts val="600"/>
              </a:spcAft>
              <a:defRPr sz="1400"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 marL="227013" indent="227013">
              <a:spcAft>
                <a:spcPts val="600"/>
              </a:spcAft>
              <a:buFont typeface="Courier New" pitchFamily="49" charset="0"/>
              <a:buChar char="o"/>
              <a:defRPr sz="1400">
                <a:latin typeface="Arial" pitchFamily="34" charset="0"/>
                <a:ea typeface="Tahoma" pitchFamily="34" charset="0"/>
                <a:cs typeface="Arial" pitchFamily="34" charset="0"/>
              </a:defRPr>
            </a:lvl2pPr>
            <a:lvl3pPr marL="461963" indent="227013">
              <a:spcAft>
                <a:spcPts val="600"/>
              </a:spcAft>
              <a:buFont typeface="Wingdings" pitchFamily="2" charset="2"/>
              <a:buChar char="Ø"/>
              <a:defRPr sz="1200">
                <a:latin typeface="Arial" pitchFamily="34" charset="0"/>
                <a:ea typeface="Tahoma" pitchFamily="34" charset="0"/>
                <a:cs typeface="Arial" pitchFamily="34" charset="0"/>
              </a:defRPr>
            </a:lvl3pPr>
            <a:lvl4pPr marL="687388" indent="227013">
              <a:spcAft>
                <a:spcPts val="600"/>
              </a:spcAft>
              <a:defRPr sz="1200">
                <a:latin typeface="Arial" pitchFamily="34" charset="0"/>
                <a:ea typeface="Tahoma" pitchFamily="34" charset="0"/>
                <a:cs typeface="Arial" pitchFamily="34" charset="0"/>
              </a:defRPr>
            </a:lvl4pPr>
            <a:lvl5pPr marL="914400" indent="227013">
              <a:spcAft>
                <a:spcPts val="600"/>
              </a:spcAft>
              <a:defRPr sz="1000">
                <a:latin typeface="Arial" pitchFamily="34" charset="0"/>
                <a:ea typeface="Tahoma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609600" cy="1143000"/>
          </a:xfrm>
          <a:prstGeom prst="rect">
            <a:avLst/>
          </a:prstGeom>
          <a:solidFill>
            <a:srgbClr val="11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1200" y="76201"/>
            <a:ext cx="9947587" cy="838621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18"/>
          </p:nvPr>
        </p:nvSpPr>
        <p:spPr>
          <a:xfrm>
            <a:off x="8737600" y="6478589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A0E1FB-F3D8-4575-AA43-D3AC29B367AF}" type="slidenum">
              <a:rPr lang="en-US" smtClean="0">
                <a:solidFill>
                  <a:srgbClr val="114353"/>
                </a:solidFill>
              </a:rPr>
              <a:pPr/>
              <a:t>‹#›</a:t>
            </a:fld>
            <a:endParaRPr lang="en-US" dirty="0">
              <a:solidFill>
                <a:srgbClr val="114353"/>
              </a:solidFill>
            </a:endParaRPr>
          </a:p>
        </p:txBody>
      </p:sp>
      <p:sp>
        <p:nvSpPr>
          <p:cNvPr id="13" name="Footer Placeholder 11"/>
          <p:cNvSpPr txBox="1">
            <a:spLocks/>
          </p:cNvSpPr>
          <p:nvPr userDrawn="1"/>
        </p:nvSpPr>
        <p:spPr>
          <a:xfrm>
            <a:off x="0" y="6484938"/>
            <a:ext cx="5892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114353"/>
                </a:solidFill>
              </a:rPr>
              <a:t>© ALG Research</a:t>
            </a:r>
          </a:p>
        </p:txBody>
      </p:sp>
    </p:spTree>
    <p:extLst>
      <p:ext uri="{BB962C8B-B14F-4D97-AF65-F5344CB8AC3E}">
        <p14:creationId xmlns:p14="http://schemas.microsoft.com/office/powerpoint/2010/main" val="322075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667001"/>
            <a:ext cx="53848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67001"/>
            <a:ext cx="53848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09600" cy="1143000"/>
          </a:xfrm>
          <a:prstGeom prst="rect">
            <a:avLst/>
          </a:prstGeom>
          <a:solidFill>
            <a:srgbClr val="11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1200" y="76201"/>
            <a:ext cx="11074400" cy="838621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711200" y="838200"/>
            <a:ext cx="110744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143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19"/>
          </p:nvPr>
        </p:nvSpPr>
        <p:spPr>
          <a:xfrm>
            <a:off x="8737600" y="6478589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A0E1FB-F3D8-4575-AA43-D3AC29B367AF}" type="slidenum">
              <a:rPr lang="en-US" smtClean="0">
                <a:solidFill>
                  <a:srgbClr val="114353"/>
                </a:solidFill>
              </a:rPr>
              <a:pPr/>
              <a:t>‹#›</a:t>
            </a:fld>
            <a:endParaRPr lang="en-US" dirty="0">
              <a:solidFill>
                <a:srgbClr val="114353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711200" y="1752600"/>
            <a:ext cx="5181600" cy="762000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99200" y="1752600"/>
            <a:ext cx="5181600" cy="762000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11"/>
          <p:cNvSpPr txBox="1">
            <a:spLocks/>
          </p:cNvSpPr>
          <p:nvPr userDrawn="1"/>
        </p:nvSpPr>
        <p:spPr>
          <a:xfrm>
            <a:off x="0" y="6484938"/>
            <a:ext cx="5892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114353"/>
                </a:solidFill>
              </a:rPr>
              <a:t>© ALG Research</a:t>
            </a:r>
          </a:p>
        </p:txBody>
      </p:sp>
    </p:spTree>
    <p:extLst>
      <p:ext uri="{BB962C8B-B14F-4D97-AF65-F5344CB8AC3E}">
        <p14:creationId xmlns:p14="http://schemas.microsoft.com/office/powerpoint/2010/main" val="149468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19"/>
          </p:nvPr>
        </p:nvSpPr>
        <p:spPr>
          <a:xfrm>
            <a:off x="8737600" y="6478589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A0E1FB-F3D8-4575-AA43-D3AC29B367AF}" type="slidenum">
              <a:rPr lang="en-US" smtClean="0">
                <a:solidFill>
                  <a:srgbClr val="114353"/>
                </a:solidFill>
              </a:rPr>
              <a:pPr/>
              <a:t>‹#›</a:t>
            </a:fld>
            <a:endParaRPr lang="en-US" dirty="0">
              <a:solidFill>
                <a:srgbClr val="114353"/>
              </a:solidFill>
            </a:endParaRPr>
          </a:p>
        </p:txBody>
      </p:sp>
      <p:sp>
        <p:nvSpPr>
          <p:cNvPr id="9" name="Footer Placeholder 11"/>
          <p:cNvSpPr txBox="1">
            <a:spLocks/>
          </p:cNvSpPr>
          <p:nvPr userDrawn="1"/>
        </p:nvSpPr>
        <p:spPr>
          <a:xfrm>
            <a:off x="0" y="6484938"/>
            <a:ext cx="5892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114353"/>
                </a:solidFill>
              </a:rPr>
              <a:t>© ALG Research</a:t>
            </a:r>
          </a:p>
        </p:txBody>
      </p:sp>
    </p:spTree>
    <p:extLst>
      <p:ext uri="{BB962C8B-B14F-4D97-AF65-F5344CB8AC3E}">
        <p14:creationId xmlns:p14="http://schemas.microsoft.com/office/powerpoint/2010/main" val="345561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data, qn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9753600" y="2057400"/>
            <a:ext cx="1828800" cy="4343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00" b="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8636000" cy="4343400"/>
          </a:xfrm>
          <a:prstGeom prst="rect">
            <a:avLst/>
          </a:prstGeom>
        </p:spPr>
        <p:txBody>
          <a:bodyPr/>
          <a:lstStyle>
            <a:lvl1pPr marL="0" indent="227013">
              <a:spcAft>
                <a:spcPts val="600"/>
              </a:spcAft>
              <a:defRPr sz="1400"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 marL="227013" indent="227013">
              <a:spcAft>
                <a:spcPts val="600"/>
              </a:spcAft>
              <a:buFont typeface="Courier New" pitchFamily="49" charset="0"/>
              <a:buChar char="o"/>
              <a:defRPr sz="1400">
                <a:latin typeface="Arial" pitchFamily="34" charset="0"/>
                <a:ea typeface="Tahoma" pitchFamily="34" charset="0"/>
                <a:cs typeface="Arial" pitchFamily="34" charset="0"/>
              </a:defRPr>
            </a:lvl2pPr>
            <a:lvl3pPr marL="461963" indent="227013">
              <a:spcAft>
                <a:spcPts val="600"/>
              </a:spcAft>
              <a:buFont typeface="Wingdings" pitchFamily="2" charset="2"/>
              <a:buChar char="Ø"/>
              <a:defRPr sz="1200">
                <a:latin typeface="Arial" pitchFamily="34" charset="0"/>
                <a:ea typeface="Tahoma" pitchFamily="34" charset="0"/>
                <a:cs typeface="Arial" pitchFamily="34" charset="0"/>
              </a:defRPr>
            </a:lvl3pPr>
            <a:lvl4pPr marL="687388" indent="227013">
              <a:spcAft>
                <a:spcPts val="600"/>
              </a:spcAft>
              <a:defRPr sz="1200">
                <a:latin typeface="Arial" pitchFamily="34" charset="0"/>
                <a:ea typeface="Tahoma" pitchFamily="34" charset="0"/>
                <a:cs typeface="Arial" pitchFamily="34" charset="0"/>
              </a:defRPr>
            </a:lvl4pPr>
            <a:lvl5pPr marL="914400" indent="227013">
              <a:spcAft>
                <a:spcPts val="600"/>
              </a:spcAft>
              <a:defRPr sz="1000">
                <a:latin typeface="Arial" pitchFamily="34" charset="0"/>
                <a:ea typeface="Tahoma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609600" cy="1143000"/>
          </a:xfrm>
          <a:prstGeom prst="rect">
            <a:avLst/>
          </a:prstGeom>
          <a:solidFill>
            <a:srgbClr val="11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11200" y="76201"/>
            <a:ext cx="11176000" cy="838621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5"/>
          </p:nvPr>
        </p:nvSpPr>
        <p:spPr>
          <a:xfrm>
            <a:off x="711200" y="838200"/>
            <a:ext cx="11176000" cy="1219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143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12"/>
          <p:cNvSpPr>
            <a:spLocks noGrp="1"/>
          </p:cNvSpPr>
          <p:nvPr>
            <p:ph type="sldNum" sz="quarter" idx="19"/>
          </p:nvPr>
        </p:nvSpPr>
        <p:spPr>
          <a:xfrm>
            <a:off x="8737600" y="6478589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A0E1FB-F3D8-4575-AA43-D3AC29B367AF}" type="slidenum">
              <a:rPr lang="en-US" smtClean="0">
                <a:solidFill>
                  <a:srgbClr val="114353"/>
                </a:solidFill>
              </a:rPr>
              <a:pPr/>
              <a:t>‹#›</a:t>
            </a:fld>
            <a:endParaRPr lang="en-US" dirty="0">
              <a:solidFill>
                <a:srgbClr val="114353"/>
              </a:solidFill>
            </a:endParaRPr>
          </a:p>
        </p:txBody>
      </p:sp>
      <p:sp>
        <p:nvSpPr>
          <p:cNvPr id="18" name="Footer Placeholder 11"/>
          <p:cNvSpPr txBox="1">
            <a:spLocks/>
          </p:cNvSpPr>
          <p:nvPr userDrawn="1"/>
        </p:nvSpPr>
        <p:spPr>
          <a:xfrm>
            <a:off x="0" y="6484938"/>
            <a:ext cx="5892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114353"/>
                </a:solidFill>
              </a:rPr>
              <a:t>© ALG Research</a:t>
            </a:r>
          </a:p>
        </p:txBody>
      </p:sp>
    </p:spTree>
    <p:extLst>
      <p:ext uri="{BB962C8B-B14F-4D97-AF65-F5344CB8AC3E}">
        <p14:creationId xmlns:p14="http://schemas.microsoft.com/office/powerpoint/2010/main" val="417181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6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1435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doctor talking to a patient&#10;&#10;Description automatically generated with medium confidence">
            <a:extLst>
              <a:ext uri="{FF2B5EF4-FFF2-40B4-BE49-F238E27FC236}">
                <a16:creationId xmlns:a16="http://schemas.microsoft.com/office/drawing/2014/main" id="{1B0E67F8-14AA-024E-9761-F4BECCFD2C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20184" r="-6387"/>
          <a:stretch/>
        </p:blipFill>
        <p:spPr>
          <a:xfrm>
            <a:off x="-1" y="-1"/>
            <a:ext cx="13015181" cy="68579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BC81CCC-10F0-144F-854C-05E3072A74B2}"/>
              </a:ext>
            </a:extLst>
          </p:cNvPr>
          <p:cNvSpPr/>
          <p:nvPr/>
        </p:nvSpPr>
        <p:spPr>
          <a:xfrm>
            <a:off x="769891" y="780013"/>
            <a:ext cx="10774016" cy="5531890"/>
          </a:xfrm>
          <a:prstGeom prst="rect">
            <a:avLst/>
          </a:prstGeom>
          <a:solidFill>
            <a:schemeClr val="bg1">
              <a:alpha val="7821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EFF1A74-5A0F-2649-9EF9-F066BC0DF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9925" y="1664542"/>
            <a:ext cx="1928673" cy="537998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A24A05DD-A99A-0849-AA6A-787604D266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76" y="1579293"/>
            <a:ext cx="2893646" cy="62324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E14E67E-0A7A-6D47-BD2B-76B1340996F9}"/>
              </a:ext>
            </a:extLst>
          </p:cNvPr>
          <p:cNvSpPr/>
          <p:nvPr/>
        </p:nvSpPr>
        <p:spPr>
          <a:xfrm>
            <a:off x="1245140" y="2711669"/>
            <a:ext cx="9766571" cy="4119706"/>
          </a:xfrm>
          <a:prstGeom prst="rect">
            <a:avLst/>
          </a:prstGeom>
          <a:solidFill>
            <a:srgbClr val="3D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0F0102-87F3-3341-934A-D87225CCFFD4}"/>
              </a:ext>
            </a:extLst>
          </p:cNvPr>
          <p:cNvSpPr txBox="1"/>
          <p:nvPr/>
        </p:nvSpPr>
        <p:spPr>
          <a:xfrm>
            <a:off x="1667901" y="3030999"/>
            <a:ext cx="8789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ARIZONA</a:t>
            </a:r>
          </a:p>
          <a:p>
            <a:r>
              <a:rPr lang="en-US" sz="4000" b="1" dirty="0">
                <a:solidFill>
                  <a:srgbClr val="5F92C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STATEWIDE POLL </a:t>
            </a:r>
          </a:p>
          <a:p>
            <a:r>
              <a:rPr lang="en-US" sz="24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ON HEALTH CARE QUALITY, ACCESS AND AFFORDABILITY</a:t>
            </a:r>
          </a:p>
          <a:p>
            <a:endParaRPr lang="en-US" sz="28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Key Findings</a:t>
            </a:r>
          </a:p>
          <a:p>
            <a:endParaRPr lang="en-US" sz="2800" i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n-US" sz="1600" dirty="0">
                <a:solidFill>
                  <a:srgbClr val="5F92C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AUGUST 2021</a:t>
            </a:r>
          </a:p>
        </p:txBody>
      </p:sp>
    </p:spTree>
    <p:extLst>
      <p:ext uri="{BB962C8B-B14F-4D97-AF65-F5344CB8AC3E}">
        <p14:creationId xmlns:p14="http://schemas.microsoft.com/office/powerpoint/2010/main" val="67865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A7F75-C180-4C0E-ACCF-4C9138DA2D9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among Democrats, just 39% would rather fundamentally transform our system.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438321-16FE-4745-BBC6-43C7DE1A8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201"/>
            <a:ext cx="11480800" cy="838621"/>
          </a:xfrm>
        </p:spPr>
        <p:txBody>
          <a:bodyPr>
            <a:noAutofit/>
          </a:bodyPr>
          <a:lstStyle/>
          <a:p>
            <a:r>
              <a:rPr lang="en-US" sz="2800" spc="-10" dirty="0">
                <a:solidFill>
                  <a:schemeClr val="tx1"/>
                </a:solidFill>
              </a:rPr>
              <a:t>Voters are looking to Congress for targeted fixes that build on the current system, not to fundamentally transform it.</a:t>
            </a: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4742D-700B-4DAD-9B3D-E9E566BC55F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A0E1FB-F3D8-4575-AA43-D3AC29B367AF}" type="slidenum">
              <a:rPr lang="en-US" smtClean="0">
                <a:solidFill>
                  <a:srgbClr val="114353"/>
                </a:solidFill>
              </a:rPr>
              <a:pPr/>
              <a:t>10</a:t>
            </a:fld>
            <a:endParaRPr lang="en-US" dirty="0">
              <a:solidFill>
                <a:srgbClr val="114353"/>
              </a:solidFill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171BBB0E-DBFA-4131-AC02-2DC306ABA0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030919"/>
              </p:ext>
            </p:extLst>
          </p:nvPr>
        </p:nvGraphicFramePr>
        <p:xfrm>
          <a:off x="0" y="2285999"/>
          <a:ext cx="1158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93C6DF14-3555-45D6-9994-040E6B968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893976"/>
              </p:ext>
            </p:extLst>
          </p:nvPr>
        </p:nvGraphicFramePr>
        <p:xfrm>
          <a:off x="10160000" y="2446098"/>
          <a:ext cx="1463040" cy="3808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761126601"/>
                    </a:ext>
                  </a:extLst>
                </a:gridCol>
              </a:tblGrid>
              <a:tr h="34907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BUILD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245960"/>
                  </a:ext>
                </a:extLst>
              </a:tr>
              <a:tr h="86072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446895"/>
                  </a:ext>
                </a:extLst>
              </a:tr>
              <a:tr h="86072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13187"/>
                  </a:ext>
                </a:extLst>
              </a:tr>
              <a:tr h="86072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880781"/>
                  </a:ext>
                </a:extLst>
              </a:tr>
              <a:tr h="86072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669769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80294E62-F1C6-4621-8C6F-E7FB6B351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391236"/>
              </p:ext>
            </p:extLst>
          </p:nvPr>
        </p:nvGraphicFramePr>
        <p:xfrm>
          <a:off x="1584960" y="1295401"/>
          <a:ext cx="841248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65212193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378255389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086907107"/>
                    </a:ext>
                  </a:extLst>
                </a:gridCol>
              </a:tblGrid>
              <a:tr h="28021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Thinking about changes Congress could make to the health care system, which is closer to your view?</a:t>
                      </a: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940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Congress should focus more on building upon the current system by making specific fixes, such as reducing out-of-pocket costs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Don't know</a:t>
                      </a:r>
                    </a:p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Congress should focus more on fundamentally transforming the health care system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600168"/>
                  </a:ext>
                </a:extLst>
              </a:tr>
            </a:tbl>
          </a:graphicData>
        </a:graphic>
      </p:graphicFrame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A84345A0-4F7A-42D1-9E8C-8E5A5A354A6B}"/>
              </a:ext>
            </a:extLst>
          </p:cNvPr>
          <p:cNvSpPr txBox="1">
            <a:spLocks/>
          </p:cNvSpPr>
          <p:nvPr/>
        </p:nvSpPr>
        <p:spPr>
          <a:xfrm>
            <a:off x="1054100" y="6484938"/>
            <a:ext cx="4826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11435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627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F5D062-26D1-4AD7-987A-1D1106440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73047"/>
            <a:ext cx="11480800" cy="533399"/>
          </a:xfrm>
        </p:spPr>
        <p:txBody>
          <a:bodyPr>
            <a:noAutofit/>
          </a:bodyPr>
          <a:lstStyle/>
          <a:p>
            <a:r>
              <a:rPr lang="en-US" sz="3200" dirty="0"/>
              <a:t>Voters want elected officials to get costs down.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0D47C-4768-4734-8E40-30EB2B10B6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A0E1FB-F3D8-4575-AA43-D3AC29B367AF}" type="slidenum">
              <a:rPr lang="en-US" smtClean="0">
                <a:solidFill>
                  <a:srgbClr val="114353"/>
                </a:solidFill>
              </a:rPr>
              <a:pPr/>
              <a:t>11</a:t>
            </a:fld>
            <a:endParaRPr lang="en-US" dirty="0">
              <a:solidFill>
                <a:srgbClr val="114353"/>
              </a:solidFill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A86D0187-C048-4702-8834-F4BA855BF102}"/>
              </a:ext>
            </a:extLst>
          </p:cNvPr>
          <p:cNvGraphicFramePr>
            <a:graphicFrameLocks noGrp="1"/>
          </p:cNvGraphicFramePr>
          <p:nvPr>
            <p:ph idx="15"/>
            <p:extLst>
              <p:ext uri="{D42A27DB-BD31-4B8C-83A1-F6EECF244321}">
                <p14:modId xmlns:p14="http://schemas.microsoft.com/office/powerpoint/2010/main" val="2387171460"/>
              </p:ext>
            </p:extLst>
          </p:nvPr>
        </p:nvGraphicFramePr>
        <p:xfrm>
          <a:off x="228600" y="1609725"/>
          <a:ext cx="11163300" cy="47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1FAD622-9191-4394-8A1E-E189A263190D}"/>
              </a:ext>
            </a:extLst>
          </p:cNvPr>
          <p:cNvSpPr txBox="1"/>
          <p:nvPr/>
        </p:nvSpPr>
        <p:spPr>
          <a:xfrm>
            <a:off x="2256559" y="1609725"/>
            <a:ext cx="76788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0" i="1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i="1" dirty="0"/>
              <a:t> When it comes to health care, what would you like to see worked on most in Arizona?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1E6A53A5-FF87-47AB-9703-CC069A958871}"/>
              </a:ext>
            </a:extLst>
          </p:cNvPr>
          <p:cNvSpPr txBox="1">
            <a:spLocks/>
          </p:cNvSpPr>
          <p:nvPr/>
        </p:nvSpPr>
        <p:spPr>
          <a:xfrm>
            <a:off x="1054100" y="6484938"/>
            <a:ext cx="4826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11435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0227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684194" y="81661"/>
            <a:ext cx="11385886" cy="660776"/>
          </a:xfrm>
        </p:spPr>
        <p:txBody>
          <a:bodyPr>
            <a:noAutofit/>
          </a:bodyPr>
          <a:lstStyle/>
          <a:p>
            <a:r>
              <a:rPr lang="en-US" sz="2800" spc="-20" dirty="0">
                <a:solidFill>
                  <a:schemeClr val="tx1"/>
                </a:solidFill>
              </a:rPr>
              <a:t>Legislation that aligns with their priorities would lower deductibles and prevent insurance companies from selling junk plans.</a:t>
            </a:r>
            <a:endParaRPr lang="en-US" sz="3200" spc="-2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8737600" y="6478589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0E1FB-F3D8-4575-AA43-D3AC29B36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143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1435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1C96D8-B591-492D-BF86-1D9801494007}"/>
              </a:ext>
            </a:extLst>
          </p:cNvPr>
          <p:cNvSpPr txBox="1"/>
          <p:nvPr/>
        </p:nvSpPr>
        <p:spPr>
          <a:xfrm>
            <a:off x="684194" y="832350"/>
            <a:ext cx="11162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politically durable solutions with high support across party lines.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74A2C-4327-4C4E-914C-9AC93DB6261D}"/>
              </a:ext>
            </a:extLst>
          </p:cNvPr>
          <p:cNvSpPr txBox="1"/>
          <p:nvPr/>
        </p:nvSpPr>
        <p:spPr>
          <a:xfrm>
            <a:off x="3426395" y="1445558"/>
            <a:ext cx="53392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Do you agree or disagree with the following statements?</a:t>
            </a: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422BBE01-83A8-4F12-BA0E-0701780E305E}"/>
              </a:ext>
            </a:extLst>
          </p:cNvPr>
          <p:cNvGraphicFramePr>
            <a:graphicFrameLocks noGrp="1"/>
          </p:cNvGraphicFramePr>
          <p:nvPr>
            <p:ph idx="15"/>
            <p:extLst>
              <p:ext uri="{D42A27DB-BD31-4B8C-83A1-F6EECF244321}">
                <p14:modId xmlns:p14="http://schemas.microsoft.com/office/powerpoint/2010/main" val="3011547576"/>
              </p:ext>
            </p:extLst>
          </p:nvPr>
        </p:nvGraphicFramePr>
        <p:xfrm>
          <a:off x="-1" y="1772816"/>
          <a:ext cx="11905861" cy="462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848D5555-E657-4C6D-9F3B-7A81FE8E6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92964"/>
              </p:ext>
            </p:extLst>
          </p:nvPr>
        </p:nvGraphicFramePr>
        <p:xfrm>
          <a:off x="609595" y="5029200"/>
          <a:ext cx="1097280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2">
                  <a:extLst>
                    <a:ext uri="{9D8B030D-6E8A-4147-A177-3AD203B41FA5}">
                      <a16:colId xmlns:a16="http://schemas.microsoft.com/office/drawing/2014/main" val="1733800812"/>
                    </a:ext>
                  </a:extLst>
                </a:gridCol>
                <a:gridCol w="5486402">
                  <a:extLst>
                    <a:ext uri="{9D8B030D-6E8A-4147-A177-3AD203B41FA5}">
                      <a16:colId xmlns:a16="http://schemas.microsoft.com/office/drawing/2014/main" val="3655854424"/>
                    </a:ext>
                  </a:extLst>
                </a:gridCol>
              </a:tblGrid>
              <a:tr h="172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 deductibles should be low enough that they don’t get in the way of getting the health care you need.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 companies should not be allowed to sell plans that cover so little that going to the doctor isn't affordable.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580182"/>
                  </a:ext>
                </a:extLst>
              </a:tr>
              <a:tr h="7111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040575"/>
                  </a:ext>
                </a:extLst>
              </a:tr>
              <a:tr h="7111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004893"/>
                  </a:ext>
                </a:extLst>
              </a:tr>
              <a:tr h="7111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415250"/>
                  </a:ext>
                </a:extLst>
              </a:tr>
              <a:tr h="7111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0777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27880A6-1639-4640-98E8-CED324DC5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393" y="1695027"/>
            <a:ext cx="8413209" cy="377985"/>
          </a:xfrm>
          <a:prstGeom prst="rect">
            <a:avLst/>
          </a:prstGeom>
        </p:spPr>
      </p:pic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A98773DE-BDC0-4DFA-8D90-BF2707647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99239"/>
              </p:ext>
            </p:extLst>
          </p:nvPr>
        </p:nvGraphicFramePr>
        <p:xfrm>
          <a:off x="536388" y="5537735"/>
          <a:ext cx="1908426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426">
                  <a:extLst>
                    <a:ext uri="{9D8B030D-6E8A-4147-A177-3AD203B41FA5}">
                      <a16:colId xmlns:a16="http://schemas.microsoft.com/office/drawing/2014/main" val="1733800812"/>
                    </a:ext>
                  </a:extLst>
                </a:gridCol>
              </a:tblGrid>
              <a:tr h="71113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Net Agree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040575"/>
                  </a:ext>
                </a:extLst>
              </a:tr>
              <a:tr h="71113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Democrat Net Agree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004893"/>
                  </a:ext>
                </a:extLst>
              </a:tr>
              <a:tr h="71113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Independent Net Agree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415250"/>
                  </a:ext>
                </a:extLst>
              </a:tr>
              <a:tr h="71113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Republican Net Agree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07772"/>
                  </a:ext>
                </a:extLst>
              </a:tr>
            </a:tbl>
          </a:graphicData>
        </a:graphic>
      </p:graphicFrame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22D16141-3921-44FD-BBBA-11AC53E25D24}"/>
              </a:ext>
            </a:extLst>
          </p:cNvPr>
          <p:cNvSpPr txBox="1">
            <a:spLocks/>
          </p:cNvSpPr>
          <p:nvPr/>
        </p:nvSpPr>
        <p:spPr>
          <a:xfrm>
            <a:off x="1054100" y="6484938"/>
            <a:ext cx="4826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11435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04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6359" y="140045"/>
            <a:ext cx="11475641" cy="577955"/>
          </a:xfrm>
        </p:spPr>
        <p:txBody>
          <a:bodyPr>
            <a:noAutofit/>
          </a:bodyPr>
          <a:lstStyle/>
          <a:p>
            <a:r>
              <a:rPr lang="en-US" sz="2600" dirty="0"/>
              <a:t>Arizonans overwhelmingly support the introduction of pricing transparency, caps for prescription costs, and restricting predatory medical debt collections.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0E1FB-F3D8-4575-AA43-D3AC29B36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143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1435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DD064DC4-9C99-4469-B400-BFBBD5C91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0840794"/>
              </p:ext>
            </p:extLst>
          </p:nvPr>
        </p:nvGraphicFramePr>
        <p:xfrm>
          <a:off x="0" y="1166648"/>
          <a:ext cx="10993821" cy="5311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btitle 8"/>
          <p:cNvSpPr txBox="1">
            <a:spLocks/>
          </p:cNvSpPr>
          <p:nvPr/>
        </p:nvSpPr>
        <p:spPr>
          <a:xfrm>
            <a:off x="684195" y="791891"/>
            <a:ext cx="11176000" cy="577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rgbClr val="11435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A public option has net support, but less than other policy options presented.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1435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18B9A23F-9294-40E3-8509-7DB669418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706343"/>
              </p:ext>
            </p:extLst>
          </p:nvPr>
        </p:nvGraphicFramePr>
        <p:xfrm>
          <a:off x="10563058" y="1102251"/>
          <a:ext cx="1463040" cy="508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761126601"/>
                    </a:ext>
                  </a:extLst>
                </a:gridCol>
              </a:tblGrid>
              <a:tr h="3039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245960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446895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13187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880781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669769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240236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46786"/>
                  </a:ext>
                </a:extLst>
              </a:tr>
            </a:tbl>
          </a:graphicData>
        </a:graphic>
      </p:graphicFrame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F54CBBE-1CB3-410A-8935-CE0CA568D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08849"/>
              </p:ext>
            </p:extLst>
          </p:nvPr>
        </p:nvGraphicFramePr>
        <p:xfrm>
          <a:off x="0" y="1579418"/>
          <a:ext cx="6096000" cy="4578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427072163"/>
                    </a:ext>
                  </a:extLst>
                </a:gridCol>
              </a:tblGrid>
              <a:tr h="724716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pricing transparency so that consumers can compare pricing for services and create competition between providers	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086573"/>
                  </a:ext>
                </a:extLst>
              </a:tr>
              <a:tr h="7247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an annual cap on out-of-pocket drug costs for consumers	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727171"/>
                  </a:ext>
                </a:extLst>
              </a:tr>
              <a:tr h="7247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Restricting hospitals usage of predatory debt collection practices for outstanding medical bills	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130811"/>
                  </a:ext>
                </a:extLst>
              </a:tr>
              <a:tr h="7247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tax credits to reduce premiums for families who purchase insurance through the individual market	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91184"/>
                  </a:ext>
                </a:extLst>
              </a:tr>
              <a:tr h="9466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a so-called public health insurance option, which is a health plan run by the government that would compete with private health insurance plans, and small business would be able to buy affordable health insurance for their employees through it	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555118"/>
                  </a:ext>
                </a:extLst>
              </a:tr>
              <a:tr h="7328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a so-called public health insurance option, which is a health plan run by the government that would compete with private health insurance plans and be available to all Americans regardless of age	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058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04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89B919-F51C-43BF-B99F-7E5552A4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6651"/>
            <a:ext cx="11480800" cy="838621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2600" spc="-40" dirty="0"/>
              <a:t>Arizonans, especially those personally affected by the virus, are concerned about the cost and coverage impacts for COVID-19 survivors.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5CD7E-D65B-40A5-9BA9-66BC73760EF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A0E1FB-F3D8-4575-AA43-D3AC29B367AF}" type="slidenum">
              <a:rPr lang="en-US" smtClean="0">
                <a:solidFill>
                  <a:srgbClr val="114353"/>
                </a:solidFill>
              </a:rPr>
              <a:pPr/>
              <a:t>14</a:t>
            </a:fld>
            <a:endParaRPr lang="en-US" dirty="0">
              <a:solidFill>
                <a:srgbClr val="114353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B275DB3-D77C-45F7-B969-1FC9E7792D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394413"/>
              </p:ext>
            </p:extLst>
          </p:nvPr>
        </p:nvGraphicFramePr>
        <p:xfrm>
          <a:off x="94961" y="1776782"/>
          <a:ext cx="11649075" cy="500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itle 5">
            <a:extLst>
              <a:ext uri="{FF2B5EF4-FFF2-40B4-BE49-F238E27FC236}">
                <a16:creationId xmlns:a16="http://schemas.microsoft.com/office/drawing/2014/main" id="{43E127E2-5210-4B3E-8041-1D798DC00B7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1200" y="828964"/>
            <a:ext cx="11176000" cy="685800"/>
          </a:xfrm>
        </p:spPr>
        <p:txBody>
          <a:bodyPr/>
          <a:lstStyle/>
          <a:p>
            <a:r>
              <a:rPr lang="en-US" dirty="0"/>
              <a:t>This concern also extends to a majority of voters across party lines.</a:t>
            </a:r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D3F49AFB-5F65-4D6F-8295-3C9D16D18B79}"/>
              </a:ext>
            </a:extLst>
          </p:cNvPr>
          <p:cNvSpPr txBox="1">
            <a:spLocks/>
          </p:cNvSpPr>
          <p:nvPr/>
        </p:nvSpPr>
        <p:spPr>
          <a:xfrm>
            <a:off x="1054100" y="6484938"/>
            <a:ext cx="4826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solidFill>
                <a:srgbClr val="11435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D3D89-559B-4E99-BAE9-5B99B67AD45F}"/>
              </a:ext>
            </a:extLst>
          </p:cNvPr>
          <p:cNvSpPr txBox="1"/>
          <p:nvPr/>
        </p:nvSpPr>
        <p:spPr>
          <a:xfrm>
            <a:off x="447963" y="1273972"/>
            <a:ext cx="11296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How concerned are you that Arizona residents who became infected with COVID 19, became seriously ill but survived, then developed serious health problems, may have to pay a greater share of their health care cost or not be covered at all because they contracted COVID?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F27DB2-9A2A-4DBF-A3E2-79DCAB5C50E7}"/>
              </a:ext>
            </a:extLst>
          </p:cNvPr>
          <p:cNvCxnSpPr/>
          <p:nvPr/>
        </p:nvCxnSpPr>
        <p:spPr>
          <a:xfrm>
            <a:off x="2447675" y="2682389"/>
            <a:ext cx="0" cy="25723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8D4BDB-BA54-4226-870B-FAB9F01E9005}"/>
              </a:ext>
            </a:extLst>
          </p:cNvPr>
          <p:cNvCxnSpPr/>
          <p:nvPr/>
        </p:nvCxnSpPr>
        <p:spPr>
          <a:xfrm>
            <a:off x="6105236" y="2682389"/>
            <a:ext cx="0" cy="25723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59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200" y="76201"/>
            <a:ext cx="9947587" cy="838621"/>
          </a:xfrm>
        </p:spPr>
        <p:txBody>
          <a:bodyPr anchor="ctr">
            <a:normAutofit/>
          </a:bodyPr>
          <a:lstStyle/>
          <a:p>
            <a:r>
              <a:rPr lang="en-US" sz="3600" dirty="0"/>
              <a:t>Survey Methodology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8737600" y="6478589"/>
            <a:ext cx="28448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EA0E1FB-F3D8-4575-AA43-D3AC29B36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143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1435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TextBox 5">
            <a:extLst>
              <a:ext uri="{FF2B5EF4-FFF2-40B4-BE49-F238E27FC236}">
                <a16:creationId xmlns:a16="http://schemas.microsoft.com/office/drawing/2014/main" id="{3A7EF47E-72F3-4E64-B919-4CD98727C334}"/>
              </a:ext>
            </a:extLst>
          </p:cNvPr>
          <p:cNvGraphicFramePr>
            <a:graphicFrameLocks noGrp="1"/>
          </p:cNvGraphicFramePr>
          <p:nvPr>
            <p:ph idx="15"/>
            <p:extLst>
              <p:ext uri="{D42A27DB-BD31-4B8C-83A1-F6EECF244321}">
                <p14:modId xmlns:p14="http://schemas.microsoft.com/office/powerpoint/2010/main" val="2275636793"/>
              </p:ext>
            </p:extLst>
          </p:nvPr>
        </p:nvGraphicFramePr>
        <p:xfrm>
          <a:off x="762000" y="1590674"/>
          <a:ext cx="10668000" cy="4335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11">
            <a:extLst>
              <a:ext uri="{FF2B5EF4-FFF2-40B4-BE49-F238E27FC236}">
                <a16:creationId xmlns:a16="http://schemas.microsoft.com/office/drawing/2014/main" id="{7C0CA9E1-0C93-416E-8BE3-3A29752562EC}"/>
              </a:ext>
            </a:extLst>
          </p:cNvPr>
          <p:cNvSpPr txBox="1">
            <a:spLocks/>
          </p:cNvSpPr>
          <p:nvPr/>
        </p:nvSpPr>
        <p:spPr>
          <a:xfrm>
            <a:off x="1054100" y="6484938"/>
            <a:ext cx="4826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11435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460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49417-883C-4BDB-82FF-550BAB753E4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675" y="1297264"/>
            <a:ext cx="11695834" cy="5157789"/>
          </a:xfrm>
        </p:spPr>
        <p:txBody>
          <a:bodyPr>
            <a:normAutofit lnSpcReduction="10000"/>
          </a:bodyPr>
          <a:lstStyle/>
          <a:p>
            <a:pPr marL="461963" indent="-230188"/>
            <a:r>
              <a:rPr lang="en-US" sz="2400" b="1" dirty="0"/>
              <a:t>Arizonans’ biggest problem with health care: it’s too expensive. </a:t>
            </a:r>
          </a:p>
          <a:p>
            <a:pPr marL="914400" lvl="1" indent="-404813">
              <a:buFont typeface="Arial" panose="020B0604020202020204" pitchFamily="34" charset="0"/>
              <a:buChar char="–"/>
            </a:pPr>
            <a:r>
              <a:rPr lang="en-US" sz="1800" dirty="0"/>
              <a:t>Voters agree health care costs continue to rise creating an environment where even those </a:t>
            </a:r>
            <a:r>
              <a:rPr lang="en-US" sz="1800" i="1" dirty="0"/>
              <a:t>with</a:t>
            </a:r>
            <a:r>
              <a:rPr lang="en-US" sz="1800" dirty="0"/>
              <a:t> insurance aren’t sure what their costs will be and struggle to pay their bills. The result – nearly three-tenths of all Arizona voters, including more than half of those struggling financially, have unpaid or overdue medical bills.</a:t>
            </a:r>
          </a:p>
          <a:p>
            <a:pPr marL="461963" indent="-230188"/>
            <a:r>
              <a:rPr lang="en-US" sz="2400" b="1" dirty="0"/>
              <a:t>Voters want elected officials to get those costs down, but not at the expense of their access to quality care. </a:t>
            </a:r>
            <a:endParaRPr lang="en-US" sz="2400" dirty="0"/>
          </a:p>
          <a:p>
            <a:pPr marL="914400" lvl="1" indent="-404813">
              <a:buFont typeface="Arial" panose="020B0604020202020204" pitchFamily="34" charset="0"/>
              <a:buChar char="–"/>
            </a:pPr>
            <a:r>
              <a:rPr lang="en-US" sz="1800" dirty="0"/>
              <a:t>Voters are especially concerned about out-of-pocket costs like high deductibles, surprise bills, and high premiums. </a:t>
            </a:r>
          </a:p>
          <a:p>
            <a:pPr marL="914400" lvl="1" indent="-404813">
              <a:buFont typeface="Arial" panose="020B0604020202020204" pitchFamily="34" charset="0"/>
              <a:buChar char="–"/>
            </a:pPr>
            <a:r>
              <a:rPr lang="en-US" sz="1800" dirty="0"/>
              <a:t>They believe having “good” health care also means have access to quality providers. </a:t>
            </a:r>
          </a:p>
          <a:p>
            <a:pPr marL="461963" indent="-230188"/>
            <a:r>
              <a:rPr lang="en-US" sz="2400" b="1" dirty="0"/>
              <a:t>Voters don’t want dramatic changes while the health care system is stressed from COVID-19.</a:t>
            </a:r>
          </a:p>
          <a:p>
            <a:pPr marL="914400" lvl="1" indent="-404813">
              <a:buFont typeface="Arial" panose="020B0604020202020204" pitchFamily="34" charset="0"/>
              <a:buChar char="–"/>
            </a:pPr>
            <a:r>
              <a:rPr lang="en-US" sz="1800" dirty="0"/>
              <a:t>Very few are clamoring for a fully government-run health care system, and 69% of voters agree we should be cautious about making changes to the health care system while it is still stressed coming out  COVID-19. Instead, most believe we should build on the system we have through targeted fixes.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425DB6-D43C-4BC5-8756-03378099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6326"/>
            <a:ext cx="9947587" cy="838621"/>
          </a:xfrm>
        </p:spPr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ABB07-866B-4ECC-89EA-5EAD4B0C88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0E1FB-F3D8-4575-AA43-D3AC29B36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143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1435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9EAC94F1-F3F1-4AD0-AFA8-B332C5838A1F}"/>
              </a:ext>
            </a:extLst>
          </p:cNvPr>
          <p:cNvSpPr txBox="1">
            <a:spLocks/>
          </p:cNvSpPr>
          <p:nvPr/>
        </p:nvSpPr>
        <p:spPr>
          <a:xfrm>
            <a:off x="1054100" y="6484938"/>
            <a:ext cx="4826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11435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166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08" y="3983378"/>
            <a:ext cx="9520461" cy="892175"/>
          </a:xfrm>
        </p:spPr>
        <p:txBody>
          <a:bodyPr>
            <a:noAutofit/>
          </a:bodyPr>
          <a:lstStyle/>
          <a:p>
            <a:r>
              <a:rPr lang="en-US" cap="none" dirty="0"/>
              <a:t>THE CURRENT STATE OF HEALTH CARE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58895" y="4875553"/>
            <a:ext cx="862884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72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42E4F6-6F66-4262-8323-34A21E87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75952"/>
            <a:ext cx="11480800" cy="838621"/>
          </a:xfrm>
        </p:spPr>
        <p:txBody>
          <a:bodyPr>
            <a:noAutofit/>
          </a:bodyPr>
          <a:lstStyle/>
          <a:p>
            <a:r>
              <a:rPr lang="en-US" sz="2800" dirty="0"/>
              <a:t>While voters believe the health care system in Arizona is “good,” “expensive” is the word that dominates their associations with it.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D7107-A36D-4F23-A6F2-B1F27AF04C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A0E1FB-F3D8-4575-AA43-D3AC29B367AF}" type="slidenum">
              <a:rPr lang="en-US" smtClean="0">
                <a:solidFill>
                  <a:srgbClr val="114353"/>
                </a:solidFill>
              </a:rPr>
              <a:pPr/>
              <a:t>5</a:t>
            </a:fld>
            <a:endParaRPr lang="en-US" dirty="0">
              <a:solidFill>
                <a:srgbClr val="11435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F4750B-8D33-4C53-B0A5-53A225711F81}"/>
              </a:ext>
            </a:extLst>
          </p:cNvPr>
          <p:cNvSpPr txBox="1"/>
          <p:nvPr/>
        </p:nvSpPr>
        <p:spPr>
          <a:xfrm>
            <a:off x="238645" y="1593766"/>
            <a:ext cx="11714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What is the first word or phrase that comes to mind when you think of health care in Arizona? [OPEN END] </a:t>
            </a:r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B26A0AB0-7BAC-481F-801E-F24050903A1C}"/>
              </a:ext>
            </a:extLst>
          </p:cNvPr>
          <p:cNvSpPr txBox="1">
            <a:spLocks/>
          </p:cNvSpPr>
          <p:nvPr/>
        </p:nvSpPr>
        <p:spPr>
          <a:xfrm>
            <a:off x="1054100" y="6484938"/>
            <a:ext cx="4826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114353"/>
                </a:solidFill>
              </a:rPr>
              <a:t> 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202653C-FF34-44CA-A564-306895954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3" b="17372"/>
          <a:stretch/>
        </p:blipFill>
        <p:spPr>
          <a:xfrm>
            <a:off x="711200" y="2013528"/>
            <a:ext cx="10767640" cy="35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5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684194" y="26244"/>
            <a:ext cx="11385886" cy="660776"/>
          </a:xfrm>
        </p:spPr>
        <p:txBody>
          <a:bodyPr>
            <a:noAutofit/>
          </a:bodyPr>
          <a:lstStyle/>
          <a:p>
            <a:r>
              <a:rPr lang="en-US" sz="3200" spc="-20" dirty="0">
                <a:solidFill>
                  <a:schemeClr val="tx1"/>
                </a:solidFill>
              </a:rPr>
              <a:t>Rising costs and unaffordable bills are both burdens.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8737600" y="6478589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0E1FB-F3D8-4575-AA43-D3AC29B36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143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1435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1C96D8-B591-492D-BF86-1D9801494007}"/>
              </a:ext>
            </a:extLst>
          </p:cNvPr>
          <p:cNvSpPr txBox="1"/>
          <p:nvPr/>
        </p:nvSpPr>
        <p:spPr>
          <a:xfrm>
            <a:off x="684194" y="582970"/>
            <a:ext cx="11162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with private health insurance are significantly more affected by rising costs than those with public health insurance.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74A2C-4327-4C4E-914C-9AC93DB6261D}"/>
              </a:ext>
            </a:extLst>
          </p:cNvPr>
          <p:cNvSpPr txBox="1"/>
          <p:nvPr/>
        </p:nvSpPr>
        <p:spPr>
          <a:xfrm>
            <a:off x="3426395" y="1445558"/>
            <a:ext cx="53392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Do you agree or disagree with the following statements?</a:t>
            </a: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422BBE01-83A8-4F12-BA0E-0701780E305E}"/>
              </a:ext>
            </a:extLst>
          </p:cNvPr>
          <p:cNvGraphicFramePr>
            <a:graphicFrameLocks noGrp="1"/>
          </p:cNvGraphicFramePr>
          <p:nvPr>
            <p:ph idx="15"/>
            <p:extLst>
              <p:ext uri="{D42A27DB-BD31-4B8C-83A1-F6EECF244321}">
                <p14:modId xmlns:p14="http://schemas.microsoft.com/office/powerpoint/2010/main" val="4049657185"/>
              </p:ext>
            </p:extLst>
          </p:nvPr>
        </p:nvGraphicFramePr>
        <p:xfrm>
          <a:off x="-1" y="1772816"/>
          <a:ext cx="11905861" cy="462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848D5555-E657-4C6D-9F3B-7A81FE8E6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496698"/>
              </p:ext>
            </p:extLst>
          </p:nvPr>
        </p:nvGraphicFramePr>
        <p:xfrm>
          <a:off x="609595" y="5029200"/>
          <a:ext cx="10972804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2">
                  <a:extLst>
                    <a:ext uri="{9D8B030D-6E8A-4147-A177-3AD203B41FA5}">
                      <a16:colId xmlns:a16="http://schemas.microsoft.com/office/drawing/2014/main" val="1733800812"/>
                    </a:ext>
                  </a:extLst>
                </a:gridCol>
                <a:gridCol w="5486402">
                  <a:extLst>
                    <a:ext uri="{9D8B030D-6E8A-4147-A177-3AD203B41FA5}">
                      <a16:colId xmlns:a16="http://schemas.microsoft.com/office/drawing/2014/main" val="3655854424"/>
                    </a:ext>
                  </a:extLst>
                </a:gridCol>
              </a:tblGrid>
              <a:tr h="172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amount I pay for health care seems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be going up every year.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some point in my life I have struggled to pay a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bill, even while I had health insurance.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5801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0405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00489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27880A6-1639-4640-98E8-CED324DC5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393" y="1695027"/>
            <a:ext cx="8413209" cy="377985"/>
          </a:xfrm>
          <a:prstGeom prst="rect">
            <a:avLst/>
          </a:prstGeom>
        </p:spPr>
      </p:pic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A98773DE-BDC0-4DFA-8D90-BF2707647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110318"/>
              </p:ext>
            </p:extLst>
          </p:nvPr>
        </p:nvGraphicFramePr>
        <p:xfrm>
          <a:off x="120073" y="5537735"/>
          <a:ext cx="2324741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741">
                  <a:extLst>
                    <a:ext uri="{9D8B030D-6E8A-4147-A177-3AD203B41FA5}">
                      <a16:colId xmlns:a16="http://schemas.microsoft.com/office/drawing/2014/main" val="173380081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Net Agree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0405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Insurance Net Agree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004893"/>
                  </a:ext>
                </a:extLst>
              </a:tr>
            </a:tbl>
          </a:graphicData>
        </a:graphic>
      </p:graphicFrame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22D16141-3921-44FD-BBBA-11AC53E25D24}"/>
              </a:ext>
            </a:extLst>
          </p:cNvPr>
          <p:cNvSpPr txBox="1">
            <a:spLocks/>
          </p:cNvSpPr>
          <p:nvPr/>
        </p:nvSpPr>
        <p:spPr>
          <a:xfrm>
            <a:off x="1054100" y="6484938"/>
            <a:ext cx="4826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11435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238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89B919-F51C-43BF-B99F-7E5552A4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6651"/>
            <a:ext cx="10769600" cy="838621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3200" dirty="0"/>
              <a:t>More than half of voters are concerned about health </a:t>
            </a:r>
            <a:br>
              <a:rPr lang="en-US" sz="3200" dirty="0"/>
            </a:br>
            <a:r>
              <a:rPr lang="en-US" sz="3200" dirty="0"/>
              <a:t>care-related expenses.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5CD7E-D65B-40A5-9BA9-66BC73760EF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A0E1FB-F3D8-4575-AA43-D3AC29B367AF}" type="slidenum">
              <a:rPr lang="en-US" smtClean="0">
                <a:solidFill>
                  <a:srgbClr val="114353"/>
                </a:solidFill>
              </a:rPr>
              <a:pPr/>
              <a:t>7</a:t>
            </a:fld>
            <a:endParaRPr lang="en-US" dirty="0">
              <a:solidFill>
                <a:srgbClr val="114353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B275DB3-D77C-45F7-B969-1FC9E7792D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311080"/>
              </p:ext>
            </p:extLst>
          </p:nvPr>
        </p:nvGraphicFramePr>
        <p:xfrm>
          <a:off x="114299" y="1475875"/>
          <a:ext cx="11649075" cy="53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itle 5">
            <a:extLst>
              <a:ext uri="{FF2B5EF4-FFF2-40B4-BE49-F238E27FC236}">
                <a16:creationId xmlns:a16="http://schemas.microsoft.com/office/drawing/2014/main" id="{43E127E2-5210-4B3E-8041-1D798DC00B7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What they’re most worried about: high deductibles and surprise medical bills.</a:t>
            </a:r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D3F49AFB-5F65-4D6F-8295-3C9D16D18B79}"/>
              </a:ext>
            </a:extLst>
          </p:cNvPr>
          <p:cNvSpPr txBox="1">
            <a:spLocks/>
          </p:cNvSpPr>
          <p:nvPr/>
        </p:nvSpPr>
        <p:spPr>
          <a:xfrm>
            <a:off x="1054100" y="6484938"/>
            <a:ext cx="4826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11435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071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4320EA-77FA-4463-9482-02FE65A95BD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11200" y="855830"/>
            <a:ext cx="10972800" cy="609178"/>
          </a:xfrm>
        </p:spPr>
        <p:txBody>
          <a:bodyPr/>
          <a:lstStyle/>
          <a:p>
            <a:r>
              <a:rPr lang="en-US" dirty="0"/>
              <a:t>Among those struggling financially, a majority have unpaid or overdue medical bills.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B4F0F-7D96-4EAA-A31A-4DB9889A403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330846" y="1484596"/>
            <a:ext cx="7530308" cy="600967"/>
          </a:xfrm>
        </p:spPr>
        <p:txBody>
          <a:bodyPr>
            <a:normAutofit/>
          </a:bodyPr>
          <a:lstStyle/>
          <a:p>
            <a:pPr algn="ctr"/>
            <a:r>
              <a:rPr lang="en-US" sz="1400" i="1" dirty="0"/>
              <a:t>Do you currently have any unpaid or overdue bills from a medical service provider, hospital, lab, or other health care service that you are finding difficult to pay off?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E17C03-37F3-4BDE-9629-999864FE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873"/>
            <a:ext cx="11480800" cy="838621"/>
          </a:xfrm>
        </p:spPr>
        <p:txBody>
          <a:bodyPr>
            <a:noAutofit/>
          </a:bodyPr>
          <a:lstStyle/>
          <a:p>
            <a:r>
              <a:rPr lang="en-US" sz="2800" dirty="0"/>
              <a:t>Nearly three-tenths of all voters have unpaid or overdue medical bills, including nearly four-tenths of Hispanic voters.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6565E-C9B0-487B-8BB3-304C732B4D6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A0E1FB-F3D8-4575-AA43-D3AC29B367AF}" type="slidenum">
              <a:rPr lang="en-US" smtClean="0">
                <a:solidFill>
                  <a:srgbClr val="114353"/>
                </a:solidFill>
              </a:rPr>
              <a:pPr/>
              <a:t>8</a:t>
            </a:fld>
            <a:endParaRPr lang="en-US" dirty="0">
              <a:solidFill>
                <a:srgbClr val="114353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D0343CD-3093-49E7-A011-2906E7881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410208"/>
              </p:ext>
            </p:extLst>
          </p:nvPr>
        </p:nvGraphicFramePr>
        <p:xfrm>
          <a:off x="66675" y="2085564"/>
          <a:ext cx="4161196" cy="418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891B4C1-2FAC-4CF3-8E1A-EBD7A65DEA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198719"/>
              </p:ext>
            </p:extLst>
          </p:nvPr>
        </p:nvGraphicFramePr>
        <p:xfrm>
          <a:off x="4015402" y="2085564"/>
          <a:ext cx="4161196" cy="418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D832474-2A08-4660-9A88-F8F9EFFF5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390257"/>
              </p:ext>
            </p:extLst>
          </p:nvPr>
        </p:nvGraphicFramePr>
        <p:xfrm>
          <a:off x="7964131" y="2085564"/>
          <a:ext cx="4161196" cy="418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F62A719-CC32-4585-A180-FE0D9F5B9CC4}"/>
              </a:ext>
            </a:extLst>
          </p:cNvPr>
          <p:cNvSpPr txBox="1"/>
          <p:nvPr/>
        </p:nvSpPr>
        <p:spPr>
          <a:xfrm>
            <a:off x="937905" y="2314250"/>
            <a:ext cx="241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A2B78D-88CC-4C02-B249-3B4B6D30FA8E}"/>
              </a:ext>
            </a:extLst>
          </p:cNvPr>
          <p:cNvSpPr txBox="1"/>
          <p:nvPr/>
        </p:nvSpPr>
        <p:spPr>
          <a:xfrm>
            <a:off x="4770879" y="2314250"/>
            <a:ext cx="265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HISPANIC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E8C2A6-4A99-4208-88BC-3362545FD10A}"/>
              </a:ext>
            </a:extLst>
          </p:cNvPr>
          <p:cNvSpPr txBox="1"/>
          <p:nvPr/>
        </p:nvSpPr>
        <p:spPr>
          <a:xfrm>
            <a:off x="8171850" y="2314250"/>
            <a:ext cx="374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STRUGGLING FINANCIALLY</a:t>
            </a:r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D401B750-7E2B-4AB1-A5B2-6E5DB39FE046}"/>
              </a:ext>
            </a:extLst>
          </p:cNvPr>
          <p:cNvSpPr txBox="1">
            <a:spLocks/>
          </p:cNvSpPr>
          <p:nvPr/>
        </p:nvSpPr>
        <p:spPr>
          <a:xfrm>
            <a:off x="1054100" y="6484938"/>
            <a:ext cx="4826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11435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374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08" y="3983378"/>
            <a:ext cx="9520461" cy="892175"/>
          </a:xfrm>
        </p:spPr>
        <p:txBody>
          <a:bodyPr>
            <a:noAutofit/>
          </a:bodyPr>
          <a:lstStyle/>
          <a:p>
            <a:r>
              <a:rPr lang="en-US" cap="none" dirty="0"/>
              <a:t>SOLUTIONS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58895" y="4875553"/>
            <a:ext cx="862884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434905"/>
      </p:ext>
    </p:extLst>
  </p:cSld>
  <p:clrMapOvr>
    <a:masterClrMapping/>
  </p:clrMapOvr>
</p:sld>
</file>

<file path=ppt/theme/theme1.xml><?xml version="1.0" encoding="utf-8"?>
<a:theme xmlns:a="http://schemas.openxmlformats.org/drawingml/2006/main" name="1_ALGR Template">
  <a:themeElements>
    <a:clrScheme name="ALGR">
      <a:dk1>
        <a:srgbClr val="000000"/>
      </a:dk1>
      <a:lt1>
        <a:sysClr val="window" lastClr="FFFFFF"/>
      </a:lt1>
      <a:dk2>
        <a:srgbClr val="114353"/>
      </a:dk2>
      <a:lt2>
        <a:srgbClr val="EEECE1"/>
      </a:lt2>
      <a:accent1>
        <a:srgbClr val="2AA3CC"/>
      </a:accent1>
      <a:accent2>
        <a:srgbClr val="C93A3A"/>
      </a:accent2>
      <a:accent3>
        <a:srgbClr val="9DCB3A"/>
      </a:accent3>
      <a:accent4>
        <a:srgbClr val="873AC9"/>
      </a:accent4>
      <a:accent5>
        <a:srgbClr val="9DCB3A"/>
      </a:accent5>
      <a:accent6>
        <a:srgbClr val="2AA3CC"/>
      </a:accent6>
      <a:hlink>
        <a:srgbClr val="C93A3A"/>
      </a:hlink>
      <a:folHlink>
        <a:srgbClr val="873AC9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7150">
          <a:solidFill>
            <a:srgbClr val="114353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99AA16C5DEBD4D91F4882F860CA446" ma:contentTypeVersion="12" ma:contentTypeDescription="Create a new document." ma:contentTypeScope="" ma:versionID="516b0e37902ad711efbd1eba5750be03">
  <xsd:schema xmlns:xsd="http://www.w3.org/2001/XMLSchema" xmlns:xs="http://www.w3.org/2001/XMLSchema" xmlns:p="http://schemas.microsoft.com/office/2006/metadata/properties" xmlns:ns2="05536f09-8fba-4c1a-8439-1c705e69cae5" xmlns:ns3="5959cc36-8e90-4bad-84a5-14b188507d0a" targetNamespace="http://schemas.microsoft.com/office/2006/metadata/properties" ma:root="true" ma:fieldsID="0b9d1438e8c918c9e572382743232689" ns2:_="" ns3:_="">
    <xsd:import namespace="05536f09-8fba-4c1a-8439-1c705e69cae5"/>
    <xsd:import namespace="5959cc36-8e90-4bad-84a5-14b188507d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36f09-8fba-4c1a-8439-1c705e69c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9cc36-8e90-4bad-84a5-14b188507d0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CDEE26-542A-4EB4-9878-C7640EBEF03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23f4f59d-9669-408d-8b2f-16301073147b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E689BC-5293-44EC-AB3F-BA70E5DB56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87D963-FD8D-4043-A31D-2BE043136334}"/>
</file>

<file path=docProps/app.xml><?xml version="1.0" encoding="utf-8"?>
<Properties xmlns="http://schemas.openxmlformats.org/officeDocument/2006/extended-properties" xmlns:vt="http://schemas.openxmlformats.org/officeDocument/2006/docPropsVTypes">
  <TotalTime>12706</TotalTime>
  <Words>1060</Words>
  <Application>Microsoft Macintosh PowerPoint</Application>
  <PresentationFormat>Widescreen</PresentationFormat>
  <Paragraphs>135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Courier New</vt:lpstr>
      <vt:lpstr>Futura</vt:lpstr>
      <vt:lpstr>Futura Medium</vt:lpstr>
      <vt:lpstr>Wingdings</vt:lpstr>
      <vt:lpstr>1_ALGR Template</vt:lpstr>
      <vt:lpstr>PowerPoint Presentation</vt:lpstr>
      <vt:lpstr>Survey Methodology</vt:lpstr>
      <vt:lpstr>Key Findings</vt:lpstr>
      <vt:lpstr>THE CURRENT STATE OF HEALTH CARE</vt:lpstr>
      <vt:lpstr>While voters believe the health care system in Arizona is “good,” “expensive” is the word that dominates their associations with it.</vt:lpstr>
      <vt:lpstr>Rising costs and unaffordable bills are both burdens.</vt:lpstr>
      <vt:lpstr>More than half of voters are concerned about health  care-related expenses.</vt:lpstr>
      <vt:lpstr>Nearly three-tenths of all voters have unpaid or overdue medical bills, including nearly four-tenths of Hispanic voters.</vt:lpstr>
      <vt:lpstr>SOLUTIONS</vt:lpstr>
      <vt:lpstr>Voters are looking to Congress for targeted fixes that build on the current system, not to fundamentally transform it.</vt:lpstr>
      <vt:lpstr>Voters want elected officials to get costs down. </vt:lpstr>
      <vt:lpstr>Legislation that aligns with their priorities would lower deductibles and prevent insurance companies from selling junk plans.</vt:lpstr>
      <vt:lpstr>Arizonans overwhelmingly support the introduction of pricing transparency, caps for prescription costs, and restricting predatory medical debt collections. </vt:lpstr>
      <vt:lpstr>Arizonans, especially those personally affected by the virus, are concerned about the cost and coverage impacts for COVID-19 survivors.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Herbert</dc:creator>
  <cp:lastModifiedBy>Liza Crawford Joenler</cp:lastModifiedBy>
  <cp:revision>394</cp:revision>
  <dcterms:created xsi:type="dcterms:W3CDTF">2020-11-23T15:15:47Z</dcterms:created>
  <dcterms:modified xsi:type="dcterms:W3CDTF">2021-08-12T17:38:56Z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0x0101006E99AA16C5DEBD4D91F4882F860CA446</vt:lpwstr>
  </property>
</Properties>
</file>